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3200400" cy="1828800"/>
  <p:notesSz cx="6858000" cy="9144000"/>
  <p:embeddedFontLst>
    <p:embeddedFont>
      <p:font typeface="Palatino Linotype" panose="02040502050505030304" pitchFamily="18" charset="0"/>
      <p:regular r:id="rId31"/>
      <p:bold r:id="rId32"/>
      <p:italic r:id="rId33"/>
      <p:boldItalic r:id="rId34"/>
    </p:embeddedFont>
    <p:embeddedFont>
      <p:font typeface="Arimo Italics" panose="020B0604020202020204" charset="0"/>
      <p:regular r:id="rId35"/>
    </p:embeddedFont>
    <p:embeddedFont>
      <p:font typeface="Calibri" panose="020F0502020204030204" pitchFamily="34" charset="0"/>
      <p:regular r:id="rId36"/>
      <p:bold r:id="rId37"/>
      <p:italic r:id="rId38"/>
      <p:boldItalic r:id="rId39"/>
    </p:embeddedFont>
    <p:embeddedFont>
      <p:font typeface="Arimo Bold Italics" panose="020B0604020202020204" charset="0"/>
      <p:regular r:id="rId40"/>
    </p:embeddedFont>
    <p:embeddedFont>
      <p:font typeface="Poppins Bold" panose="020B0604020202020204" charset="0"/>
      <p:regular r:id="rId41"/>
    </p:embeddedFont>
    <p:embeddedFont>
      <p:font typeface="Poppins Light"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279" d="100"/>
          <a:sy n="279" d="100"/>
        </p:scale>
        <p:origin x="198" y="2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28.png"/><Relationship Id="rId4" Type="http://schemas.openxmlformats.org/officeDocument/2006/relationships/image" Target="../media/image40.sv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6.svg"/><Relationship Id="rId4" Type="http://schemas.openxmlformats.org/officeDocument/2006/relationships/image" Target="../media/image11.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60.svg"/><Relationship Id="rId3" Type="http://schemas.openxmlformats.org/officeDocument/2006/relationships/image" Target="../media/image50.svg"/><Relationship Id="rId7" Type="http://schemas.openxmlformats.org/officeDocument/2006/relationships/image" Target="../media/image54.svg"/><Relationship Id="rId12"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58.svg"/><Relationship Id="rId5" Type="http://schemas.openxmlformats.org/officeDocument/2006/relationships/image" Target="../media/image52.svg"/><Relationship Id="rId15" Type="http://schemas.openxmlformats.org/officeDocument/2006/relationships/image" Target="../media/image62.svg"/><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56.svg"/><Relationship Id="rId1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9.png"/><Relationship Id="rId18" Type="http://schemas.openxmlformats.org/officeDocument/2006/relationships/image" Target="../media/image80.svg"/><Relationship Id="rId26" Type="http://schemas.openxmlformats.org/officeDocument/2006/relationships/image" Target="../media/image88.svg"/><Relationship Id="rId3" Type="http://schemas.openxmlformats.org/officeDocument/2006/relationships/image" Target="../media/image20.svg"/><Relationship Id="rId21" Type="http://schemas.openxmlformats.org/officeDocument/2006/relationships/image" Target="../media/image53.png"/><Relationship Id="rId34" Type="http://schemas.openxmlformats.org/officeDocument/2006/relationships/image" Target="../media/image61.png"/><Relationship Id="rId7" Type="http://schemas.openxmlformats.org/officeDocument/2006/relationships/image" Target="../media/image69.svg"/><Relationship Id="rId12" Type="http://schemas.openxmlformats.org/officeDocument/2006/relationships/image" Target="../media/image48.png"/><Relationship Id="rId17" Type="http://schemas.openxmlformats.org/officeDocument/2006/relationships/image" Target="../media/image51.png"/><Relationship Id="rId25" Type="http://schemas.openxmlformats.org/officeDocument/2006/relationships/image" Target="../media/image55.png"/><Relationship Id="rId33" Type="http://schemas.openxmlformats.org/officeDocument/2006/relationships/image" Target="../media/image92.svg"/><Relationship Id="rId2" Type="http://schemas.openxmlformats.org/officeDocument/2006/relationships/image" Target="../media/image13.png"/><Relationship Id="rId16" Type="http://schemas.openxmlformats.org/officeDocument/2006/relationships/image" Target="../media/image78.svg"/><Relationship Id="rId20" Type="http://schemas.openxmlformats.org/officeDocument/2006/relationships/image" Target="../media/image82.svg"/><Relationship Id="rId29"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73.svg"/><Relationship Id="rId24" Type="http://schemas.openxmlformats.org/officeDocument/2006/relationships/image" Target="../media/image86.svg"/><Relationship Id="rId32" Type="http://schemas.openxmlformats.org/officeDocument/2006/relationships/image" Target="../media/image60.png"/><Relationship Id="rId37" Type="http://schemas.openxmlformats.org/officeDocument/2006/relationships/image" Target="../media/image96.svg"/><Relationship Id="rId5" Type="http://schemas.openxmlformats.org/officeDocument/2006/relationships/image" Target="../media/image67.svg"/><Relationship Id="rId15" Type="http://schemas.openxmlformats.org/officeDocument/2006/relationships/image" Target="../media/image50.png"/><Relationship Id="rId23" Type="http://schemas.openxmlformats.org/officeDocument/2006/relationships/image" Target="../media/image54.png"/><Relationship Id="rId28" Type="http://schemas.openxmlformats.org/officeDocument/2006/relationships/image" Target="../media/image90.svg"/><Relationship Id="rId36" Type="http://schemas.openxmlformats.org/officeDocument/2006/relationships/image" Target="../media/image62.png"/><Relationship Id="rId10" Type="http://schemas.openxmlformats.org/officeDocument/2006/relationships/image" Target="../media/image47.png"/><Relationship Id="rId19" Type="http://schemas.openxmlformats.org/officeDocument/2006/relationships/image" Target="../media/image52.png"/><Relationship Id="rId31"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71.svg"/><Relationship Id="rId14" Type="http://schemas.openxmlformats.org/officeDocument/2006/relationships/image" Target="../media/image76.svg"/><Relationship Id="rId22" Type="http://schemas.openxmlformats.org/officeDocument/2006/relationships/image" Target="../media/image84.svg"/><Relationship Id="rId27" Type="http://schemas.openxmlformats.org/officeDocument/2006/relationships/image" Target="../media/image56.png"/><Relationship Id="rId30" Type="http://schemas.openxmlformats.org/officeDocument/2006/relationships/image" Target="../media/image58.png"/><Relationship Id="rId35" Type="http://schemas.openxmlformats.org/officeDocument/2006/relationships/image" Target="../media/image94.sv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101.svg"/><Relationship Id="rId5" Type="http://schemas.openxmlformats.org/officeDocument/2006/relationships/image" Target="../media/image65.png"/><Relationship Id="rId4" Type="http://schemas.openxmlformats.org/officeDocument/2006/relationships/image" Target="../media/image99.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109.sv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10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5.svg"/><Relationship Id="rId7" Type="http://schemas.openxmlformats.org/officeDocument/2006/relationships/image" Target="../media/image119.sv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117.svg"/><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131.svg"/><Relationship Id="rId3" Type="http://schemas.openxmlformats.org/officeDocument/2006/relationships/image" Target="../media/image121.svg"/><Relationship Id="rId7" Type="http://schemas.openxmlformats.org/officeDocument/2006/relationships/image" Target="../media/image125.svg"/><Relationship Id="rId12"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129.svg"/><Relationship Id="rId5" Type="http://schemas.openxmlformats.org/officeDocument/2006/relationships/image" Target="../media/image123.svg"/><Relationship Id="rId10" Type="http://schemas.openxmlformats.org/officeDocument/2006/relationships/image" Target="../media/image80.png"/><Relationship Id="rId4" Type="http://schemas.openxmlformats.org/officeDocument/2006/relationships/image" Target="../media/image77.png"/><Relationship Id="rId9" Type="http://schemas.openxmlformats.org/officeDocument/2006/relationships/image" Target="../media/image127.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0.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19.png"/><Relationship Id="rId3" Type="http://schemas.openxmlformats.org/officeDocument/2006/relationships/image" Target="../media/image20.svg"/><Relationship Id="rId7" Type="http://schemas.openxmlformats.org/officeDocument/2006/relationships/image" Target="../media/image16.png"/><Relationship Id="rId12" Type="http://schemas.openxmlformats.org/officeDocument/2006/relationships/image" Target="../media/image29.svg"/><Relationship Id="rId2" Type="http://schemas.openxmlformats.org/officeDocument/2006/relationships/image" Target="../media/image13.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5.jpeg"/><Relationship Id="rId11" Type="http://schemas.openxmlformats.org/officeDocument/2006/relationships/image" Target="../media/image18.png"/><Relationship Id="rId5" Type="http://schemas.openxmlformats.org/officeDocument/2006/relationships/image" Target="../media/image22.svg"/><Relationship Id="rId15" Type="http://schemas.openxmlformats.org/officeDocument/2006/relationships/image" Target="../media/image20.png"/><Relationship Id="rId10" Type="http://schemas.openxmlformats.org/officeDocument/2006/relationships/image" Target="../media/image27.svg"/><Relationship Id="rId4" Type="http://schemas.openxmlformats.org/officeDocument/2006/relationships/image" Target="../media/image14.png"/><Relationship Id="rId9" Type="http://schemas.openxmlformats.org/officeDocument/2006/relationships/image" Target="../media/image17.png"/><Relationship Id="rId14" Type="http://schemas.openxmlformats.org/officeDocument/2006/relationships/image" Target="../media/image31.sv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svg"/><Relationship Id="rId7"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37.svg"/><Relationship Id="rId5" Type="http://schemas.openxmlformats.org/officeDocument/2006/relationships/image" Target="../media/image22.svg"/><Relationship Id="rId10" Type="http://schemas.openxmlformats.org/officeDocument/2006/relationships/image" Target="../media/image25.png"/><Relationship Id="rId4" Type="http://schemas.openxmlformats.org/officeDocument/2006/relationships/image" Target="../media/image14.png"/><Relationship Id="rId9"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52400" y="-228600"/>
            <a:ext cx="1196810" cy="1196810"/>
          </a:xfrm>
          <a:prstGeom prst="rect">
            <a:avLst/>
          </a:prstGeom>
        </p:spPr>
      </p:pic>
      <p:grpSp>
        <p:nvGrpSpPr>
          <p:cNvPr id="3" name="Group 3"/>
          <p:cNvGrpSpPr/>
          <p:nvPr/>
        </p:nvGrpSpPr>
        <p:grpSpPr>
          <a:xfrm>
            <a:off x="113096" y="182880"/>
            <a:ext cx="139568" cy="1186324"/>
            <a:chOff x="0" y="0"/>
            <a:chExt cx="186090" cy="1581765"/>
          </a:xfrm>
        </p:grpSpPr>
        <p:sp>
          <p:nvSpPr>
            <p:cNvPr id="4" name="AutoShape 4"/>
            <p:cNvSpPr/>
            <p:nvPr/>
          </p:nvSpPr>
          <p:spPr>
            <a:xfrm>
              <a:off x="0" y="186090"/>
              <a:ext cx="31015" cy="1395675"/>
            </a:xfrm>
            <a:prstGeom prst="rect">
              <a:avLst/>
            </a:prstGeom>
            <a:solidFill>
              <a:srgbClr val="050707"/>
            </a:solidFill>
          </p:spPr>
        </p:sp>
        <p:sp>
          <p:nvSpPr>
            <p:cNvPr id="5" name="AutoShape 5"/>
            <p:cNvSpPr/>
            <p:nvPr/>
          </p:nvSpPr>
          <p:spPr>
            <a:xfrm>
              <a:off x="155075" y="0"/>
              <a:ext cx="31015" cy="1395675"/>
            </a:xfrm>
            <a:prstGeom prst="rect">
              <a:avLst/>
            </a:prstGeom>
            <a:solidFill>
              <a:srgbClr val="050707"/>
            </a:solidFill>
          </p:spPr>
        </p:sp>
      </p:grpSp>
      <p:grpSp>
        <p:nvGrpSpPr>
          <p:cNvPr id="6" name="Group 6"/>
          <p:cNvGrpSpPr/>
          <p:nvPr/>
        </p:nvGrpSpPr>
        <p:grpSpPr>
          <a:xfrm>
            <a:off x="1269758" y="99303"/>
            <a:ext cx="1816342" cy="1729497"/>
            <a:chOff x="0" y="18339"/>
            <a:chExt cx="2421789" cy="2305996"/>
          </a:xfrm>
        </p:grpSpPr>
        <p:sp>
          <p:nvSpPr>
            <p:cNvPr id="7" name="TextBox 7"/>
            <p:cNvSpPr txBox="1"/>
            <p:nvPr/>
          </p:nvSpPr>
          <p:spPr>
            <a:xfrm>
              <a:off x="0" y="18339"/>
              <a:ext cx="2421789" cy="1680547"/>
            </a:xfrm>
            <a:prstGeom prst="rect">
              <a:avLst/>
            </a:prstGeom>
          </p:spPr>
          <p:txBody>
            <a:bodyPr lIns="0" tIns="0" rIns="0" bIns="0" rtlCol="0" anchor="t">
              <a:spAutoFit/>
            </a:bodyPr>
            <a:lstStyle/>
            <a:p>
              <a:pPr algn="r">
                <a:lnSpc>
                  <a:spcPts val="1421"/>
                </a:lnSpc>
              </a:pPr>
              <a:r>
                <a:rPr lang="en-US" sz="1421" spc="-28" dirty="0" err="1">
                  <a:solidFill>
                    <a:srgbClr val="004AAD"/>
                  </a:solidFill>
                  <a:latin typeface="Palatino Linotype" panose="02040502050505030304" pitchFamily="18" charset="0"/>
                </a:rPr>
                <a:t>Análisis</a:t>
              </a:r>
              <a:r>
                <a:rPr lang="en-US" sz="1421" spc="-28" dirty="0">
                  <a:solidFill>
                    <a:srgbClr val="004AAD"/>
                  </a:solidFill>
                  <a:latin typeface="Palatino Linotype" panose="02040502050505030304" pitchFamily="18" charset="0"/>
                </a:rPr>
                <a:t> y </a:t>
              </a:r>
              <a:r>
                <a:rPr lang="en-US" sz="1421" spc="-28" dirty="0" err="1">
                  <a:solidFill>
                    <a:srgbClr val="004AAD"/>
                  </a:solidFill>
                  <a:latin typeface="Palatino Linotype" panose="02040502050505030304" pitchFamily="18" charset="0"/>
                </a:rPr>
                <a:t>diseño</a:t>
              </a:r>
              <a:r>
                <a:rPr lang="en-US" sz="1421" spc="-28" dirty="0">
                  <a:solidFill>
                    <a:srgbClr val="004AAD"/>
                  </a:solidFill>
                  <a:latin typeface="Palatino Linotype" panose="02040502050505030304" pitchFamily="18" charset="0"/>
                </a:rPr>
                <a:t> de un </a:t>
              </a:r>
              <a:r>
                <a:rPr lang="en-US" sz="1421" spc="-28" dirty="0" err="1">
                  <a:solidFill>
                    <a:srgbClr val="004AAD"/>
                  </a:solidFill>
                  <a:latin typeface="Palatino Linotype" panose="02040502050505030304" pitchFamily="18" charset="0"/>
                </a:rPr>
                <a:t>sistema</a:t>
              </a:r>
              <a:r>
                <a:rPr lang="en-US" sz="1421" spc="-28" dirty="0">
                  <a:solidFill>
                    <a:srgbClr val="004AAD"/>
                  </a:solidFill>
                  <a:latin typeface="Palatino Linotype" panose="02040502050505030304" pitchFamily="18" charset="0"/>
                </a:rPr>
                <a:t> de </a:t>
              </a:r>
              <a:r>
                <a:rPr lang="en-US" sz="1421" spc="-28" dirty="0" err="1">
                  <a:solidFill>
                    <a:srgbClr val="004AAD"/>
                  </a:solidFill>
                  <a:latin typeface="Palatino Linotype" panose="02040502050505030304" pitchFamily="18" charset="0"/>
                </a:rPr>
                <a:t>información</a:t>
              </a:r>
              <a:r>
                <a:rPr lang="en-US" sz="1421" spc="-28" dirty="0">
                  <a:solidFill>
                    <a:srgbClr val="004AAD"/>
                  </a:solidFill>
                  <a:latin typeface="Palatino Linotype" panose="02040502050505030304" pitchFamily="18" charset="0"/>
                </a:rPr>
                <a:t> para el </a:t>
              </a:r>
              <a:r>
                <a:rPr lang="en-US" sz="1421" spc="-28" dirty="0" err="1">
                  <a:solidFill>
                    <a:srgbClr val="004AAD"/>
                  </a:solidFill>
                  <a:latin typeface="Palatino Linotype" panose="02040502050505030304" pitchFamily="18" charset="0"/>
                </a:rPr>
                <a:t>sistema</a:t>
              </a:r>
              <a:r>
                <a:rPr lang="en-US" sz="1421" spc="-28" dirty="0">
                  <a:solidFill>
                    <a:srgbClr val="004AAD"/>
                  </a:solidFill>
                  <a:latin typeface="Palatino Linotype" panose="02040502050505030304" pitchFamily="18" charset="0"/>
                </a:rPr>
                <a:t> </a:t>
              </a:r>
              <a:r>
                <a:rPr lang="en-US" sz="1421" spc="-28" dirty="0" err="1">
                  <a:solidFill>
                    <a:srgbClr val="004AAD"/>
                  </a:solidFill>
                  <a:latin typeface="Palatino Linotype" panose="02040502050505030304" pitchFamily="18" charset="0"/>
                </a:rPr>
                <a:t>nacional</a:t>
              </a:r>
              <a:r>
                <a:rPr lang="en-US" sz="1421" spc="-28" dirty="0">
                  <a:solidFill>
                    <a:srgbClr val="004AAD"/>
                  </a:solidFill>
                  <a:latin typeface="Palatino Linotype" panose="02040502050505030304" pitchFamily="18" charset="0"/>
                </a:rPr>
                <a:t> de </a:t>
              </a:r>
              <a:r>
                <a:rPr lang="en-US" sz="1421" spc="-28" dirty="0" err="1">
                  <a:solidFill>
                    <a:srgbClr val="004AAD"/>
                  </a:solidFill>
                  <a:latin typeface="Palatino Linotype" panose="02040502050505030304" pitchFamily="18" charset="0"/>
                </a:rPr>
                <a:t>orquesta</a:t>
              </a:r>
              <a:r>
                <a:rPr lang="en-US" sz="1421" spc="-28" dirty="0">
                  <a:solidFill>
                    <a:srgbClr val="004AAD"/>
                  </a:solidFill>
                  <a:latin typeface="Palatino Linotype" panose="02040502050505030304" pitchFamily="18" charset="0"/>
                </a:rPr>
                <a:t> juveniles e </a:t>
              </a:r>
              <a:r>
                <a:rPr lang="en-US" sz="1421" spc="-28" dirty="0" err="1">
                  <a:solidFill>
                    <a:srgbClr val="004AAD"/>
                  </a:solidFill>
                  <a:latin typeface="Palatino Linotype" panose="02040502050505030304" pitchFamily="18" charset="0"/>
                </a:rPr>
                <a:t>infantiles</a:t>
              </a:r>
              <a:r>
                <a:rPr lang="en-US" sz="1421" spc="-28" dirty="0">
                  <a:solidFill>
                    <a:srgbClr val="004AAD"/>
                  </a:solidFill>
                  <a:latin typeface="Palatino Linotype" panose="02040502050505030304" pitchFamily="18" charset="0"/>
                </a:rPr>
                <a:t> de Venezuela </a:t>
              </a:r>
              <a:r>
                <a:rPr lang="en-US" sz="1421" spc="-28" dirty="0" err="1">
                  <a:solidFill>
                    <a:srgbClr val="004AAD"/>
                  </a:solidFill>
                  <a:latin typeface="Palatino Linotype" panose="02040502050505030304" pitchFamily="18" charset="0"/>
                </a:rPr>
                <a:t>núcleo</a:t>
              </a:r>
              <a:r>
                <a:rPr lang="en-US" sz="1421" spc="-28" dirty="0">
                  <a:solidFill>
                    <a:srgbClr val="004AAD"/>
                  </a:solidFill>
                  <a:latin typeface="Palatino Linotype" panose="02040502050505030304" pitchFamily="18" charset="0"/>
                </a:rPr>
                <a:t> san José</a:t>
              </a:r>
            </a:p>
          </p:txBody>
        </p:sp>
        <p:sp>
          <p:nvSpPr>
            <p:cNvPr id="8" name="TextBox 8"/>
            <p:cNvSpPr txBox="1"/>
            <p:nvPr/>
          </p:nvSpPr>
          <p:spPr>
            <a:xfrm>
              <a:off x="0" y="2217167"/>
              <a:ext cx="2421789" cy="107168"/>
            </a:xfrm>
            <a:prstGeom prst="rect">
              <a:avLst/>
            </a:prstGeom>
          </p:spPr>
          <p:txBody>
            <a:bodyPr lIns="0" tIns="0" rIns="0" bIns="0" rtlCol="0" anchor="t">
              <a:spAutoFit/>
            </a:bodyPr>
            <a:lstStyle/>
            <a:p>
              <a:pPr algn="r">
                <a:lnSpc>
                  <a:spcPts val="651"/>
                </a:lnSpc>
              </a:pPr>
              <a:r>
                <a:rPr lang="en-US" sz="501" spc="50">
                  <a:solidFill>
                    <a:srgbClr val="050707"/>
                  </a:solidFill>
                  <a:latin typeface="Poppins Light"/>
                </a:rPr>
                <a:t>   CAPITULO I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6" presetClass="emph" presetSubtype="0" fill="hold" nodeType="after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128130" y="0"/>
            <a:ext cx="1366584" cy="1876453"/>
            <a:chOff x="0" y="0"/>
            <a:chExt cx="2024569" cy="2779931"/>
          </a:xfrm>
        </p:grpSpPr>
        <p:sp>
          <p:nvSpPr>
            <p:cNvPr id="3" name="Freeform 3"/>
            <p:cNvSpPr/>
            <p:nvPr/>
          </p:nvSpPr>
          <p:spPr>
            <a:xfrm>
              <a:off x="0" y="0"/>
              <a:ext cx="2024569" cy="2779931"/>
            </a:xfrm>
            <a:custGeom>
              <a:avLst/>
              <a:gdLst/>
              <a:ahLst/>
              <a:cxnLst/>
              <a:rect l="l" t="t" r="r" b="b"/>
              <a:pathLst>
                <a:path w="2024569" h="2779931">
                  <a:moveTo>
                    <a:pt x="0" y="0"/>
                  </a:moveTo>
                  <a:lnTo>
                    <a:pt x="2024569" y="0"/>
                  </a:lnTo>
                  <a:lnTo>
                    <a:pt x="2024569" y="2779931"/>
                  </a:lnTo>
                  <a:lnTo>
                    <a:pt x="0" y="2779931"/>
                  </a:lnTo>
                  <a:close/>
                </a:path>
              </a:pathLst>
            </a:custGeom>
            <a:solidFill>
              <a:srgbClr val="004AAD"/>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pic>
        <p:nvPicPr>
          <p:cNvPr id="5" name="Picture 5"/>
          <p:cNvPicPr>
            <a:picLocks noChangeAspect="1"/>
          </p:cNvPicPr>
          <p:nvPr/>
        </p:nvPicPr>
        <p:blipFill>
          <a:blip r:embed="rId2"/>
          <a:srcRect/>
          <a:stretch>
            <a:fillRect/>
          </a:stretch>
        </p:blipFill>
        <p:spPr>
          <a:xfrm>
            <a:off x="236586" y="45307"/>
            <a:ext cx="1187531" cy="1275923"/>
          </a:xfrm>
          <a:prstGeom prst="rect">
            <a:avLst/>
          </a:prstGeom>
        </p:spPr>
      </p:pic>
      <p:sp>
        <p:nvSpPr>
          <p:cNvPr id="6" name="AutoShape 6"/>
          <p:cNvSpPr/>
          <p:nvPr/>
        </p:nvSpPr>
        <p:spPr>
          <a:xfrm rot="-5400000">
            <a:off x="793299" y="676124"/>
            <a:ext cx="1261635" cy="0"/>
          </a:xfrm>
          <a:prstGeom prst="line">
            <a:avLst/>
          </a:prstGeom>
          <a:ln w="28575" cap="flat">
            <a:solidFill>
              <a:srgbClr val="000000"/>
            </a:solidFill>
            <a:prstDash val="solid"/>
            <a:headEnd type="none" w="sm" len="sm"/>
            <a:tailEnd type="none" w="sm" len="sm"/>
          </a:ln>
        </p:spPr>
      </p:sp>
      <p:sp>
        <p:nvSpPr>
          <p:cNvPr id="7" name="AutoShape 7"/>
          <p:cNvSpPr/>
          <p:nvPr/>
        </p:nvSpPr>
        <p:spPr>
          <a:xfrm rot="-5400000">
            <a:off x="-415663" y="668981"/>
            <a:ext cx="1275923" cy="0"/>
          </a:xfrm>
          <a:prstGeom prst="line">
            <a:avLst/>
          </a:prstGeom>
          <a:ln w="28575" cap="flat">
            <a:solidFill>
              <a:srgbClr val="000000"/>
            </a:solidFill>
            <a:prstDash val="solid"/>
            <a:headEnd type="none" w="sm" len="sm"/>
            <a:tailEnd type="none" w="sm" len="sm"/>
          </a:ln>
        </p:spPr>
      </p:sp>
      <p:sp>
        <p:nvSpPr>
          <p:cNvPr id="8" name="AutoShape 8"/>
          <p:cNvSpPr/>
          <p:nvPr/>
        </p:nvSpPr>
        <p:spPr>
          <a:xfrm rot="-10800000">
            <a:off x="207959" y="1315325"/>
            <a:ext cx="1216106" cy="5904"/>
          </a:xfrm>
          <a:prstGeom prst="line">
            <a:avLst/>
          </a:prstGeom>
          <a:ln w="28575" cap="flat">
            <a:solidFill>
              <a:srgbClr val="000000"/>
            </a:solidFill>
            <a:prstDash val="solid"/>
            <a:headEnd type="none" w="sm" len="sm"/>
            <a:tailEnd type="none" w="sm" len="sm"/>
          </a:ln>
        </p:spPr>
      </p:sp>
      <p:sp>
        <p:nvSpPr>
          <p:cNvPr id="9" name="AutoShape 9"/>
          <p:cNvSpPr/>
          <p:nvPr/>
        </p:nvSpPr>
        <p:spPr>
          <a:xfrm rot="-10800000">
            <a:off x="236586" y="45307"/>
            <a:ext cx="1201818" cy="0"/>
          </a:xfrm>
          <a:prstGeom prst="line">
            <a:avLst/>
          </a:prstGeom>
          <a:ln w="28575" cap="flat">
            <a:solidFill>
              <a:srgbClr val="000000"/>
            </a:solidFill>
            <a:prstDash val="solid"/>
            <a:headEnd type="none" w="sm" len="sm"/>
            <a:tailEnd type="none" w="sm" len="sm"/>
          </a:ln>
        </p:spPr>
      </p:sp>
      <p:grpSp>
        <p:nvGrpSpPr>
          <p:cNvPr id="10" name="Group 10"/>
          <p:cNvGrpSpPr/>
          <p:nvPr/>
        </p:nvGrpSpPr>
        <p:grpSpPr>
          <a:xfrm>
            <a:off x="2487922" y="1177538"/>
            <a:ext cx="854012" cy="842001"/>
            <a:chOff x="0" y="0"/>
            <a:chExt cx="812800" cy="801368"/>
          </a:xfrm>
        </p:grpSpPr>
        <p:sp>
          <p:nvSpPr>
            <p:cNvPr id="11" name="Freeform 11"/>
            <p:cNvSpPr/>
            <p:nvPr/>
          </p:nvSpPr>
          <p:spPr>
            <a:xfrm>
              <a:off x="67921" y="0"/>
              <a:ext cx="676959" cy="801368"/>
            </a:xfrm>
            <a:custGeom>
              <a:avLst/>
              <a:gdLst/>
              <a:ahLst/>
              <a:cxnLst/>
              <a:rect l="l" t="t" r="r" b="b"/>
              <a:pathLst>
                <a:path w="676959" h="801368">
                  <a:moveTo>
                    <a:pt x="338479" y="0"/>
                  </a:moveTo>
                  <a:cubicBezTo>
                    <a:pt x="533930" y="33131"/>
                    <a:pt x="676958" y="202445"/>
                    <a:pt x="676958" y="400684"/>
                  </a:cubicBezTo>
                  <a:cubicBezTo>
                    <a:pt x="676958" y="598923"/>
                    <a:pt x="533930" y="768237"/>
                    <a:pt x="338479" y="801368"/>
                  </a:cubicBezTo>
                  <a:cubicBezTo>
                    <a:pt x="143028" y="768237"/>
                    <a:pt x="0" y="598923"/>
                    <a:pt x="0" y="400684"/>
                  </a:cubicBezTo>
                  <a:cubicBezTo>
                    <a:pt x="0" y="202445"/>
                    <a:pt x="143028" y="33131"/>
                    <a:pt x="338479" y="0"/>
                  </a:cubicBezTo>
                  <a:close/>
                </a:path>
              </a:pathLst>
            </a:custGeom>
            <a:solidFill>
              <a:srgbClr val="FFFFFF"/>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419"/>
                </a:lnSpc>
                <a:spcBef>
                  <a:spcPct val="0"/>
                </a:spcBef>
              </a:pPr>
              <a:endParaRPr/>
            </a:p>
          </p:txBody>
        </p:sp>
      </p:grpSp>
      <p:grpSp>
        <p:nvGrpSpPr>
          <p:cNvPr id="13" name="Group 13"/>
          <p:cNvGrpSpPr/>
          <p:nvPr/>
        </p:nvGrpSpPr>
        <p:grpSpPr>
          <a:xfrm rot="-10800000">
            <a:off x="3017520" y="715340"/>
            <a:ext cx="109480" cy="930580"/>
            <a:chOff x="0" y="0"/>
            <a:chExt cx="145973" cy="1240773"/>
          </a:xfrm>
        </p:grpSpPr>
        <p:sp>
          <p:nvSpPr>
            <p:cNvPr id="14" name="AutoShape 14"/>
            <p:cNvSpPr/>
            <p:nvPr/>
          </p:nvSpPr>
          <p:spPr>
            <a:xfrm>
              <a:off x="0" y="145973"/>
              <a:ext cx="24329" cy="1094800"/>
            </a:xfrm>
            <a:prstGeom prst="rect">
              <a:avLst/>
            </a:prstGeom>
            <a:solidFill>
              <a:srgbClr val="050707"/>
            </a:solidFill>
          </p:spPr>
        </p:sp>
        <p:sp>
          <p:nvSpPr>
            <p:cNvPr id="15" name="AutoShape 15"/>
            <p:cNvSpPr/>
            <p:nvPr/>
          </p:nvSpPr>
          <p:spPr>
            <a:xfrm>
              <a:off x="121644" y="0"/>
              <a:ext cx="24329" cy="1094800"/>
            </a:xfrm>
            <a:prstGeom prst="rect">
              <a:avLst/>
            </a:prstGeom>
            <a:solidFill>
              <a:srgbClr val="050707"/>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54387" y="576414"/>
            <a:ext cx="300713" cy="549476"/>
          </a:xfrm>
          <a:prstGeom prst="rect">
            <a:avLst/>
          </a:prstGeom>
        </p:spPr>
      </p:pic>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311522" y="539894"/>
            <a:ext cx="546325" cy="546325"/>
          </a:xfrm>
          <a:prstGeom prst="rect">
            <a:avLst/>
          </a:prstGeom>
        </p:spPr>
      </p:pic>
      <p:sp>
        <p:nvSpPr>
          <p:cNvPr id="18" name="TextBox 18"/>
          <p:cNvSpPr txBox="1"/>
          <p:nvPr/>
        </p:nvSpPr>
        <p:spPr>
          <a:xfrm>
            <a:off x="128130" y="1349804"/>
            <a:ext cx="1366584" cy="457201"/>
          </a:xfrm>
          <a:prstGeom prst="rect">
            <a:avLst/>
          </a:prstGeom>
        </p:spPr>
        <p:txBody>
          <a:bodyPr lIns="0" tIns="0" rIns="0" bIns="0" rtlCol="0" anchor="t">
            <a:spAutoFit/>
          </a:bodyPr>
          <a:lstStyle/>
          <a:p>
            <a:pPr algn="ctr">
              <a:lnSpc>
                <a:spcPts val="540"/>
              </a:lnSpc>
            </a:pPr>
            <a:r>
              <a:rPr lang="en-US" sz="450" spc="67" dirty="0">
                <a:solidFill>
                  <a:srgbClr val="FFFFFF"/>
                </a:solidFill>
                <a:latin typeface="Poppins Bold Italics"/>
              </a:rPr>
              <a:t>MAESTRO MUSICO Y DIRECTOR JOSÉ DAVID GALARRAGA.</a:t>
            </a:r>
          </a:p>
          <a:p>
            <a:pPr algn="ctr">
              <a:lnSpc>
                <a:spcPts val="540"/>
              </a:lnSpc>
              <a:spcBef>
                <a:spcPct val="0"/>
              </a:spcBef>
            </a:pPr>
            <a:r>
              <a:rPr lang="en-US" sz="450" spc="67" dirty="0">
                <a:solidFill>
                  <a:srgbClr val="FFFFFF"/>
                </a:solidFill>
                <a:latin typeface="Poppins Bold Italics"/>
              </a:rPr>
              <a:t>SIEMPRE INVOLUCRADO EN TODO LO QUE TIENE QUE VER CON LA FORMACIÓN DE GRUPOS PARA EL DESARROLLO MUSICAL Y PERSONAL DE SU PUEBLO </a:t>
            </a:r>
          </a:p>
        </p:txBody>
      </p:sp>
      <p:sp>
        <p:nvSpPr>
          <p:cNvPr id="19" name="TextBox 19"/>
          <p:cNvSpPr txBox="1"/>
          <p:nvPr/>
        </p:nvSpPr>
        <p:spPr>
          <a:xfrm>
            <a:off x="1381254" y="88169"/>
            <a:ext cx="1959307" cy="350465"/>
          </a:xfrm>
          <a:prstGeom prst="rect">
            <a:avLst/>
          </a:prstGeom>
        </p:spPr>
        <p:txBody>
          <a:bodyPr lIns="0" tIns="0" rIns="0" bIns="0" rtlCol="0" anchor="t">
            <a:spAutoFit/>
          </a:bodyPr>
          <a:lstStyle/>
          <a:p>
            <a:pPr algn="ctr">
              <a:lnSpc>
                <a:spcPts val="1394"/>
              </a:lnSpc>
            </a:pPr>
            <a:r>
              <a:rPr lang="en-US" sz="1161" spc="174" dirty="0">
                <a:solidFill>
                  <a:srgbClr val="FFFFFF"/>
                </a:solidFill>
                <a:latin typeface="Poppins Bold Italics"/>
              </a:rPr>
              <a:t>EL SISTEMA </a:t>
            </a:r>
          </a:p>
          <a:p>
            <a:pPr algn="ctr">
              <a:lnSpc>
                <a:spcPts val="1394"/>
              </a:lnSpc>
              <a:spcBef>
                <a:spcPct val="0"/>
              </a:spcBef>
            </a:pPr>
            <a:r>
              <a:rPr lang="en-US" sz="1161" spc="174" dirty="0">
                <a:solidFill>
                  <a:srgbClr val="FFFFFF"/>
                </a:solidFill>
                <a:latin typeface="Poppins Bold Italics"/>
              </a:rPr>
              <a:t>EN ANDRES BELLO</a:t>
            </a:r>
          </a:p>
        </p:txBody>
      </p:sp>
      <p:sp>
        <p:nvSpPr>
          <p:cNvPr id="20" name="TextBox 20"/>
          <p:cNvSpPr txBox="1"/>
          <p:nvPr/>
        </p:nvSpPr>
        <p:spPr>
          <a:xfrm>
            <a:off x="1497400" y="1177538"/>
            <a:ext cx="638140" cy="495772"/>
          </a:xfrm>
          <a:prstGeom prst="rect">
            <a:avLst/>
          </a:prstGeom>
        </p:spPr>
        <p:txBody>
          <a:bodyPr lIns="0" tIns="0" rIns="0" bIns="0" rtlCol="0" anchor="t">
            <a:spAutoFit/>
          </a:bodyPr>
          <a:lstStyle/>
          <a:p>
            <a:pPr marL="0" lvl="0" indent="0" algn="ctr">
              <a:lnSpc>
                <a:spcPts val="563"/>
              </a:lnSpc>
              <a:spcBef>
                <a:spcPct val="0"/>
              </a:spcBef>
            </a:pPr>
            <a:r>
              <a:rPr lang="en-US" sz="469" u="none" spc="70" dirty="0">
                <a:solidFill>
                  <a:srgbClr val="004AAD"/>
                </a:solidFill>
                <a:latin typeface="Poppins Bold Italics"/>
              </a:rPr>
              <a:t>EN EL 2014 SIENTE GRAN PREOCUPACIÓN POR EL FUTURO DE NIÑOS Y JÓVENES DE SU PUEBLO</a:t>
            </a:r>
          </a:p>
        </p:txBody>
      </p:sp>
      <p:sp>
        <p:nvSpPr>
          <p:cNvPr id="21" name="TextBox 21"/>
          <p:cNvSpPr txBox="1"/>
          <p:nvPr/>
        </p:nvSpPr>
        <p:spPr>
          <a:xfrm>
            <a:off x="2243991" y="1158454"/>
            <a:ext cx="773529" cy="487466"/>
          </a:xfrm>
          <a:prstGeom prst="rect">
            <a:avLst/>
          </a:prstGeom>
        </p:spPr>
        <p:txBody>
          <a:bodyPr lIns="0" tIns="0" rIns="0" bIns="0" rtlCol="0" anchor="t">
            <a:spAutoFit/>
          </a:bodyPr>
          <a:lstStyle/>
          <a:p>
            <a:pPr marL="0" lvl="0" indent="0" algn="ctr">
              <a:lnSpc>
                <a:spcPts val="563"/>
              </a:lnSpc>
              <a:spcBef>
                <a:spcPct val="0"/>
              </a:spcBef>
            </a:pPr>
            <a:r>
              <a:rPr lang="en-US" sz="469" u="none" spc="70" dirty="0">
                <a:solidFill>
                  <a:srgbClr val="004AAD"/>
                </a:solidFill>
                <a:latin typeface="Poppins Bold Italics"/>
              </a:rPr>
              <a:t>NACE LA NECESIDAD DE HACER CONTACTO CON ESTE MODELO PEDAGÓGICO, ARTÍSTICO Y SOCIAL.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7"/>
                                        </p:tgtEl>
                                        <p:attrNameLst>
                                          <p:attrName>r</p:attrName>
                                        </p:attrNameLst>
                                      </p:cBhvr>
                                    </p:animRot>
                                    <p:animRot by="-240000">
                                      <p:cBhvr>
                                        <p:cTn id="7" dur="200" fill="hold">
                                          <p:stCondLst>
                                            <p:cond delay="200"/>
                                          </p:stCondLst>
                                        </p:cTn>
                                        <p:tgtEl>
                                          <p:spTgt spid="17"/>
                                        </p:tgtEl>
                                        <p:attrNameLst>
                                          <p:attrName>r</p:attrName>
                                        </p:attrNameLst>
                                      </p:cBhvr>
                                    </p:animRot>
                                    <p:animRot by="240000">
                                      <p:cBhvr>
                                        <p:cTn id="8" dur="200" fill="hold">
                                          <p:stCondLst>
                                            <p:cond delay="400"/>
                                          </p:stCondLst>
                                        </p:cTn>
                                        <p:tgtEl>
                                          <p:spTgt spid="17"/>
                                        </p:tgtEl>
                                        <p:attrNameLst>
                                          <p:attrName>r</p:attrName>
                                        </p:attrNameLst>
                                      </p:cBhvr>
                                    </p:animRot>
                                    <p:animRot by="-240000">
                                      <p:cBhvr>
                                        <p:cTn id="9" dur="200" fill="hold">
                                          <p:stCondLst>
                                            <p:cond delay="600"/>
                                          </p:stCondLst>
                                        </p:cTn>
                                        <p:tgtEl>
                                          <p:spTgt spid="17"/>
                                        </p:tgtEl>
                                        <p:attrNameLst>
                                          <p:attrName>r</p:attrName>
                                        </p:attrNameLst>
                                      </p:cBhvr>
                                    </p:animRot>
                                    <p:animRot by="120000">
                                      <p:cBhvr>
                                        <p:cTn id="10" dur="200" fill="hold">
                                          <p:stCondLst>
                                            <p:cond delay="800"/>
                                          </p:stCondLst>
                                        </p:cTn>
                                        <p:tgtEl>
                                          <p:spTgt spid="17"/>
                                        </p:tgtEl>
                                        <p:attrNameLst>
                                          <p:attrName>r</p:attrName>
                                        </p:attrNameLst>
                                      </p:cBhvr>
                                    </p:animRo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100" fill="hold">
                                          <p:stCondLst>
                                            <p:cond delay="0"/>
                                          </p:stCondLst>
                                        </p:cTn>
                                        <p:tgtEl>
                                          <p:spTgt spid="16"/>
                                        </p:tgtEl>
                                        <p:attrNameLst>
                                          <p:attrName>r</p:attrName>
                                        </p:attrNameLst>
                                      </p:cBhvr>
                                    </p:animRot>
                                    <p:animRot by="-240000">
                                      <p:cBhvr>
                                        <p:cTn id="14" dur="200" fill="hold">
                                          <p:stCondLst>
                                            <p:cond delay="200"/>
                                          </p:stCondLst>
                                        </p:cTn>
                                        <p:tgtEl>
                                          <p:spTgt spid="16"/>
                                        </p:tgtEl>
                                        <p:attrNameLst>
                                          <p:attrName>r</p:attrName>
                                        </p:attrNameLst>
                                      </p:cBhvr>
                                    </p:animRot>
                                    <p:animRot by="240000">
                                      <p:cBhvr>
                                        <p:cTn id="15" dur="200" fill="hold">
                                          <p:stCondLst>
                                            <p:cond delay="400"/>
                                          </p:stCondLst>
                                        </p:cTn>
                                        <p:tgtEl>
                                          <p:spTgt spid="16"/>
                                        </p:tgtEl>
                                        <p:attrNameLst>
                                          <p:attrName>r</p:attrName>
                                        </p:attrNameLst>
                                      </p:cBhvr>
                                    </p:animRot>
                                    <p:animRot by="-240000">
                                      <p:cBhvr>
                                        <p:cTn id="16" dur="200" fill="hold">
                                          <p:stCondLst>
                                            <p:cond delay="600"/>
                                          </p:stCondLst>
                                        </p:cTn>
                                        <p:tgtEl>
                                          <p:spTgt spid="16"/>
                                        </p:tgtEl>
                                        <p:attrNameLst>
                                          <p:attrName>r</p:attrName>
                                        </p:attrNameLst>
                                      </p:cBhvr>
                                    </p:animRot>
                                    <p:animRot by="120000">
                                      <p:cBhvr>
                                        <p:cTn id="17" dur="200" fill="hold">
                                          <p:stCondLst>
                                            <p:cond delay="800"/>
                                          </p:stCondLst>
                                        </p:cTn>
                                        <p:tgtEl>
                                          <p:spTgt spid="16"/>
                                        </p:tgtEl>
                                        <p:attrNameLst>
                                          <p:attrName>r</p:attrName>
                                        </p:attrNameLst>
                                      </p:cBhvr>
                                    </p:animRo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2" presetClass="entr" presetSubtype="4"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ppt_x"/>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par>
                                <p:cTn id="28" presetID="22" presetClass="entr" presetSubtype="4"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26" presetClass="entr" presetSubtype="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down)">
                                      <p:cBhvr>
                                        <p:cTn id="36" dur="580">
                                          <p:stCondLst>
                                            <p:cond delay="0"/>
                                          </p:stCondLst>
                                        </p:cTn>
                                        <p:tgtEl>
                                          <p:spTgt spid="2"/>
                                        </p:tgtEl>
                                      </p:cBhvr>
                                    </p:animEffect>
                                    <p:anim calcmode="lin" valueType="num">
                                      <p:cBhvr>
                                        <p:cTn id="3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42" dur="26">
                                          <p:stCondLst>
                                            <p:cond delay="650"/>
                                          </p:stCondLst>
                                        </p:cTn>
                                        <p:tgtEl>
                                          <p:spTgt spid="2"/>
                                        </p:tgtEl>
                                      </p:cBhvr>
                                      <p:to x="100000" y="60000"/>
                                    </p:animScale>
                                    <p:animScale>
                                      <p:cBhvr>
                                        <p:cTn id="43" dur="166" decel="50000">
                                          <p:stCondLst>
                                            <p:cond delay="676"/>
                                          </p:stCondLst>
                                        </p:cTn>
                                        <p:tgtEl>
                                          <p:spTgt spid="2"/>
                                        </p:tgtEl>
                                      </p:cBhvr>
                                      <p:to x="100000" y="100000"/>
                                    </p:animScale>
                                    <p:animScale>
                                      <p:cBhvr>
                                        <p:cTn id="44" dur="26">
                                          <p:stCondLst>
                                            <p:cond delay="1312"/>
                                          </p:stCondLst>
                                        </p:cTn>
                                        <p:tgtEl>
                                          <p:spTgt spid="2"/>
                                        </p:tgtEl>
                                      </p:cBhvr>
                                      <p:to x="100000" y="80000"/>
                                    </p:animScale>
                                    <p:animScale>
                                      <p:cBhvr>
                                        <p:cTn id="45" dur="166" decel="50000">
                                          <p:stCondLst>
                                            <p:cond delay="1338"/>
                                          </p:stCondLst>
                                        </p:cTn>
                                        <p:tgtEl>
                                          <p:spTgt spid="2"/>
                                        </p:tgtEl>
                                      </p:cBhvr>
                                      <p:to x="100000" y="100000"/>
                                    </p:animScale>
                                    <p:animScale>
                                      <p:cBhvr>
                                        <p:cTn id="46" dur="26">
                                          <p:stCondLst>
                                            <p:cond delay="1642"/>
                                          </p:stCondLst>
                                        </p:cTn>
                                        <p:tgtEl>
                                          <p:spTgt spid="2"/>
                                        </p:tgtEl>
                                      </p:cBhvr>
                                      <p:to x="100000" y="90000"/>
                                    </p:animScale>
                                    <p:animScale>
                                      <p:cBhvr>
                                        <p:cTn id="47" dur="166" decel="50000">
                                          <p:stCondLst>
                                            <p:cond delay="1668"/>
                                          </p:stCondLst>
                                        </p:cTn>
                                        <p:tgtEl>
                                          <p:spTgt spid="2"/>
                                        </p:tgtEl>
                                      </p:cBhvr>
                                      <p:to x="100000" y="100000"/>
                                    </p:animScale>
                                    <p:animScale>
                                      <p:cBhvr>
                                        <p:cTn id="48" dur="26">
                                          <p:stCondLst>
                                            <p:cond delay="1808"/>
                                          </p:stCondLst>
                                        </p:cTn>
                                        <p:tgtEl>
                                          <p:spTgt spid="2"/>
                                        </p:tgtEl>
                                      </p:cBhvr>
                                      <p:to x="100000" y="95000"/>
                                    </p:animScale>
                                    <p:animScale>
                                      <p:cBhvr>
                                        <p:cTn id="49" dur="166" decel="50000">
                                          <p:stCondLst>
                                            <p:cond delay="1834"/>
                                          </p:stCondLst>
                                        </p:cTn>
                                        <p:tgtEl>
                                          <p:spTgt spid="2"/>
                                        </p:tgtEl>
                                      </p:cBhvr>
                                      <p:to x="100000" y="100000"/>
                                    </p:animScale>
                                  </p:childTnLst>
                                </p:cTn>
                              </p:par>
                              <p:par>
                                <p:cTn id="50" presetID="2" presetClass="entr" presetSubtype="4"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ppt_x"/>
                                          </p:val>
                                        </p:tav>
                                        <p:tav tm="100000">
                                          <p:val>
                                            <p:strVal val="#ppt_x"/>
                                          </p:val>
                                        </p:tav>
                                      </p:tavLst>
                                    </p:anim>
                                    <p:anim calcmode="lin" valueType="num">
                                      <p:cBhvr additive="base">
                                        <p:cTn id="5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1087037" y="-244936"/>
            <a:ext cx="855633" cy="855633"/>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BFEFE"/>
            </a:solidFill>
          </p:spPr>
        </p:sp>
        <p:sp>
          <p:nvSpPr>
            <p:cNvPr id="4" name="TextBox 4"/>
            <p:cNvSpPr txBox="1"/>
            <p:nvPr/>
          </p:nvSpPr>
          <p:spPr>
            <a:xfrm>
              <a:off x="76200" y="76200"/>
              <a:ext cx="660400" cy="660400"/>
            </a:xfrm>
            <a:prstGeom prst="rect">
              <a:avLst/>
            </a:prstGeom>
          </p:spPr>
          <p:txBody>
            <a:bodyPr lIns="50800" tIns="50800" rIns="50800" bIns="50800" rtlCol="0" anchor="ctr"/>
            <a:lstStyle/>
            <a:p>
              <a:pPr algn="ctr">
                <a:lnSpc>
                  <a:spcPts val="536"/>
                </a:lnSpc>
              </a:pPr>
              <a:endParaRPr/>
            </a:p>
          </p:txBody>
        </p:sp>
      </p:grpSp>
      <p:pic>
        <p:nvPicPr>
          <p:cNvPr id="5" name="Picture 5"/>
          <p:cNvPicPr>
            <a:picLocks noChangeAspect="1"/>
          </p:cNvPicPr>
          <p:nvPr/>
        </p:nvPicPr>
        <p:blipFill>
          <a:blip r:embed="rId2"/>
          <a:srcRect r="2133"/>
          <a:stretch>
            <a:fillRect/>
          </a:stretch>
        </p:blipFill>
        <p:spPr>
          <a:xfrm>
            <a:off x="215002" y="240495"/>
            <a:ext cx="1124270" cy="749623"/>
          </a:xfrm>
          <a:prstGeom prst="rect">
            <a:avLst/>
          </a:prstGeom>
        </p:spPr>
      </p:pic>
      <p:grpSp>
        <p:nvGrpSpPr>
          <p:cNvPr id="6" name="Group 6"/>
          <p:cNvGrpSpPr/>
          <p:nvPr/>
        </p:nvGrpSpPr>
        <p:grpSpPr>
          <a:xfrm>
            <a:off x="-183530" y="1218104"/>
            <a:ext cx="855633" cy="855633"/>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BFEFE"/>
            </a:solidFill>
          </p:spPr>
        </p:sp>
        <p:sp>
          <p:nvSpPr>
            <p:cNvPr id="8" name="TextBox 8"/>
            <p:cNvSpPr txBox="1"/>
            <p:nvPr/>
          </p:nvSpPr>
          <p:spPr>
            <a:xfrm>
              <a:off x="76200" y="76200"/>
              <a:ext cx="660400" cy="660400"/>
            </a:xfrm>
            <a:prstGeom prst="rect">
              <a:avLst/>
            </a:prstGeom>
          </p:spPr>
          <p:txBody>
            <a:bodyPr lIns="50800" tIns="50800" rIns="50800" bIns="50800" rtlCol="0" anchor="ctr"/>
            <a:lstStyle/>
            <a:p>
              <a:pPr algn="ctr">
                <a:lnSpc>
                  <a:spcPts val="536"/>
                </a:lnSpc>
              </a:pPr>
              <a:endParaRPr/>
            </a:p>
          </p:txBody>
        </p:sp>
      </p:grpSp>
      <p:pic>
        <p:nvPicPr>
          <p:cNvPr id="9" name="Picture 9"/>
          <p:cNvPicPr>
            <a:picLocks noChangeAspect="1"/>
          </p:cNvPicPr>
          <p:nvPr/>
        </p:nvPicPr>
        <p:blipFill>
          <a:blip r:embed="rId3"/>
          <a:srcRect t="90" b="1011"/>
          <a:stretch>
            <a:fillRect/>
          </a:stretch>
        </p:blipFill>
        <p:spPr>
          <a:xfrm>
            <a:off x="106750" y="1137491"/>
            <a:ext cx="1455433" cy="647728"/>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4294751">
            <a:off x="-282700" y="573669"/>
            <a:ext cx="881962" cy="249154"/>
          </a:xfrm>
          <a:prstGeom prst="rect">
            <a:avLst/>
          </a:prstGeom>
        </p:spPr>
      </p:pic>
      <p:grpSp>
        <p:nvGrpSpPr>
          <p:cNvPr id="11" name="Group 11"/>
          <p:cNvGrpSpPr/>
          <p:nvPr/>
        </p:nvGrpSpPr>
        <p:grpSpPr>
          <a:xfrm>
            <a:off x="1569501" y="-66003"/>
            <a:ext cx="1776753" cy="1894803"/>
            <a:chOff x="0" y="0"/>
            <a:chExt cx="2632227" cy="2807116"/>
          </a:xfrm>
        </p:grpSpPr>
        <p:sp>
          <p:nvSpPr>
            <p:cNvPr id="12" name="Freeform 12"/>
            <p:cNvSpPr/>
            <p:nvPr/>
          </p:nvSpPr>
          <p:spPr>
            <a:xfrm>
              <a:off x="0" y="0"/>
              <a:ext cx="2632227" cy="2807116"/>
            </a:xfrm>
            <a:custGeom>
              <a:avLst/>
              <a:gdLst/>
              <a:ahLst/>
              <a:cxnLst/>
              <a:rect l="l" t="t" r="r" b="b"/>
              <a:pathLst>
                <a:path w="2632227" h="2807116">
                  <a:moveTo>
                    <a:pt x="0" y="0"/>
                  </a:moveTo>
                  <a:lnTo>
                    <a:pt x="2632227" y="0"/>
                  </a:lnTo>
                  <a:lnTo>
                    <a:pt x="2632227" y="2807116"/>
                  </a:lnTo>
                  <a:lnTo>
                    <a:pt x="0" y="2807116"/>
                  </a:lnTo>
                  <a:close/>
                </a:path>
              </a:pathLst>
            </a:custGeom>
            <a:solidFill>
              <a:srgbClr val="004AAD"/>
            </a:solidFill>
          </p:spPr>
        </p:sp>
        <p:sp>
          <p:nvSpPr>
            <p:cNvPr id="13" name="TextBox 13"/>
            <p:cNvSpPr txBox="1"/>
            <p:nvPr/>
          </p:nvSpPr>
          <p:spPr>
            <a:xfrm>
              <a:off x="0" y="0"/>
              <a:ext cx="812800" cy="812800"/>
            </a:xfrm>
            <a:prstGeom prst="rect">
              <a:avLst/>
            </a:prstGeom>
          </p:spPr>
          <p:txBody>
            <a:bodyPr lIns="50800" tIns="50800" rIns="50800" bIns="50800" rtlCol="0" anchor="ctr"/>
            <a:lstStyle/>
            <a:p>
              <a:pPr algn="ctr">
                <a:lnSpc>
                  <a:spcPts val="536"/>
                </a:lnSpc>
              </a:pPr>
              <a:endParaRPr/>
            </a:p>
          </p:txBody>
        </p:sp>
      </p:grpSp>
      <p:pic>
        <p:nvPicPr>
          <p:cNvPr id="14" name="Picture 14"/>
          <p:cNvPicPr>
            <a:picLocks noChangeAspect="1"/>
          </p:cNvPicPr>
          <p:nvPr/>
        </p:nvPicPr>
        <p:blipFill>
          <a:blip r:embed="rId6"/>
          <a:srcRect l="16929" r="27641"/>
          <a:stretch>
            <a:fillRect/>
          </a:stretch>
        </p:blipFill>
        <p:spPr>
          <a:xfrm>
            <a:off x="1569501" y="752161"/>
            <a:ext cx="820747" cy="665886"/>
          </a:xfrm>
          <a:prstGeom prst="rect">
            <a:avLst/>
          </a:prstGeom>
        </p:spPr>
      </p:pic>
      <p:pic>
        <p:nvPicPr>
          <p:cNvPr id="15" name="Picture 15"/>
          <p:cNvPicPr>
            <a:picLocks noChangeAspect="1"/>
          </p:cNvPicPr>
          <p:nvPr/>
        </p:nvPicPr>
        <p:blipFill>
          <a:blip r:embed="rId7"/>
          <a:srcRect l="13264" t="19469" r="20669" b="15297"/>
          <a:stretch>
            <a:fillRect/>
          </a:stretch>
        </p:blipFill>
        <p:spPr>
          <a:xfrm>
            <a:off x="2209800" y="1236208"/>
            <a:ext cx="958203" cy="532656"/>
          </a:xfrm>
          <a:prstGeom prst="rect">
            <a:avLst/>
          </a:prstGeom>
        </p:spPr>
      </p:pic>
      <p:pic>
        <p:nvPicPr>
          <p:cNvPr id="16" name="Picture 16"/>
          <p:cNvPicPr>
            <a:picLocks noChangeAspect="1"/>
          </p:cNvPicPr>
          <p:nvPr/>
        </p:nvPicPr>
        <p:blipFill>
          <a:blip r:embed="rId8"/>
          <a:srcRect/>
          <a:stretch>
            <a:fillRect/>
          </a:stretch>
        </p:blipFill>
        <p:spPr>
          <a:xfrm>
            <a:off x="2267936" y="438143"/>
            <a:ext cx="932464" cy="699348"/>
          </a:xfrm>
          <a:prstGeom prst="rect">
            <a:avLst/>
          </a:prstGeom>
        </p:spPr>
      </p:pic>
      <p:pic>
        <p:nvPicPr>
          <p:cNvPr id="17" name="Picture 17"/>
          <p:cNvPicPr>
            <a:picLocks noChangeAspect="1"/>
          </p:cNvPicPr>
          <p:nvPr/>
        </p:nvPicPr>
        <p:blipFill>
          <a:blip r:embed="rId9"/>
          <a:srcRect/>
          <a:stretch>
            <a:fillRect/>
          </a:stretch>
        </p:blipFill>
        <p:spPr>
          <a:xfrm>
            <a:off x="1569501" y="0"/>
            <a:ext cx="935240" cy="701430"/>
          </a:xfrm>
          <a:prstGeom prst="rect">
            <a:avLst/>
          </a:prstGeom>
        </p:spPr>
      </p:pic>
      <p:sp>
        <p:nvSpPr>
          <p:cNvPr id="18" name="TextBox 18"/>
          <p:cNvSpPr txBox="1"/>
          <p:nvPr/>
        </p:nvSpPr>
        <p:spPr>
          <a:xfrm>
            <a:off x="141853" y="71206"/>
            <a:ext cx="1270567" cy="111674"/>
          </a:xfrm>
          <a:prstGeom prst="rect">
            <a:avLst/>
          </a:prstGeom>
        </p:spPr>
        <p:txBody>
          <a:bodyPr lIns="0" tIns="0" rIns="0" bIns="0" rtlCol="0" anchor="t">
            <a:spAutoFit/>
          </a:bodyPr>
          <a:lstStyle/>
          <a:p>
            <a:pPr algn="ctr">
              <a:lnSpc>
                <a:spcPts val="888"/>
              </a:lnSpc>
              <a:spcBef>
                <a:spcPct val="0"/>
              </a:spcBef>
            </a:pPr>
            <a:r>
              <a:rPr lang="en-US" sz="740" spc="111">
                <a:solidFill>
                  <a:srgbClr val="000000"/>
                </a:solidFill>
                <a:latin typeface="Poppins Bold Italics"/>
              </a:rPr>
              <a:t>10 DE ABRIL DEL 2016</a:t>
            </a:r>
          </a:p>
        </p:txBody>
      </p:sp>
      <p:sp>
        <p:nvSpPr>
          <p:cNvPr id="19" name="TextBox 19"/>
          <p:cNvSpPr txBox="1"/>
          <p:nvPr/>
        </p:nvSpPr>
        <p:spPr>
          <a:xfrm>
            <a:off x="472404" y="1032716"/>
            <a:ext cx="758577" cy="104775"/>
          </a:xfrm>
          <a:prstGeom prst="rect">
            <a:avLst/>
          </a:prstGeom>
        </p:spPr>
        <p:txBody>
          <a:bodyPr lIns="0" tIns="0" rIns="0" bIns="0" rtlCol="0" anchor="t">
            <a:spAutoFit/>
          </a:bodyPr>
          <a:lstStyle/>
          <a:p>
            <a:pPr marL="0" lvl="0" indent="0" algn="ctr">
              <a:lnSpc>
                <a:spcPts val="888"/>
              </a:lnSpc>
              <a:spcBef>
                <a:spcPct val="0"/>
              </a:spcBef>
            </a:pPr>
            <a:r>
              <a:rPr lang="en-US" sz="740" u="none" spc="111">
                <a:solidFill>
                  <a:srgbClr val="000000"/>
                </a:solidFill>
                <a:latin typeface="Poppins Bold Italics"/>
              </a:rPr>
              <a:t>10 DE MAYO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par>
                                <p:cTn id="30" presetID="32" presetClass="emph" presetSubtype="0" fill="hold" nodeType="withEffect">
                                  <p:stCondLst>
                                    <p:cond delay="0"/>
                                  </p:stCondLst>
                                  <p:childTnLst>
                                    <p:animRot by="120000">
                                      <p:cBhvr>
                                        <p:cTn id="31" dur="100" fill="hold">
                                          <p:stCondLst>
                                            <p:cond delay="0"/>
                                          </p:stCondLst>
                                        </p:cTn>
                                        <p:tgtEl>
                                          <p:spTgt spid="10"/>
                                        </p:tgtEl>
                                        <p:attrNameLst>
                                          <p:attrName>r</p:attrName>
                                        </p:attrNameLst>
                                      </p:cBhvr>
                                    </p:animRot>
                                    <p:animRot by="-240000">
                                      <p:cBhvr>
                                        <p:cTn id="32" dur="200" fill="hold">
                                          <p:stCondLst>
                                            <p:cond delay="200"/>
                                          </p:stCondLst>
                                        </p:cTn>
                                        <p:tgtEl>
                                          <p:spTgt spid="10"/>
                                        </p:tgtEl>
                                        <p:attrNameLst>
                                          <p:attrName>r</p:attrName>
                                        </p:attrNameLst>
                                      </p:cBhvr>
                                    </p:animRot>
                                    <p:animRot by="240000">
                                      <p:cBhvr>
                                        <p:cTn id="33" dur="200" fill="hold">
                                          <p:stCondLst>
                                            <p:cond delay="400"/>
                                          </p:stCondLst>
                                        </p:cTn>
                                        <p:tgtEl>
                                          <p:spTgt spid="10"/>
                                        </p:tgtEl>
                                        <p:attrNameLst>
                                          <p:attrName>r</p:attrName>
                                        </p:attrNameLst>
                                      </p:cBhvr>
                                    </p:animRot>
                                    <p:animRot by="-240000">
                                      <p:cBhvr>
                                        <p:cTn id="34" dur="200" fill="hold">
                                          <p:stCondLst>
                                            <p:cond delay="600"/>
                                          </p:stCondLst>
                                        </p:cTn>
                                        <p:tgtEl>
                                          <p:spTgt spid="10"/>
                                        </p:tgtEl>
                                        <p:attrNameLst>
                                          <p:attrName>r</p:attrName>
                                        </p:attrNameLst>
                                      </p:cBhvr>
                                    </p:animRot>
                                    <p:animRot by="120000">
                                      <p:cBhvr>
                                        <p:cTn id="35"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104288" y="-146311"/>
            <a:ext cx="726118" cy="726118"/>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 name="TextBox 4"/>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grpSp>
        <p:nvGrpSpPr>
          <p:cNvPr id="5" name="Group 5"/>
          <p:cNvGrpSpPr/>
          <p:nvPr/>
        </p:nvGrpSpPr>
        <p:grpSpPr>
          <a:xfrm>
            <a:off x="2599721" y="1227550"/>
            <a:ext cx="726118" cy="726118"/>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grpSp>
        <p:nvGrpSpPr>
          <p:cNvPr id="8" name="Group 8"/>
          <p:cNvGrpSpPr/>
          <p:nvPr/>
        </p:nvGrpSpPr>
        <p:grpSpPr>
          <a:xfrm rot="-10800000">
            <a:off x="3015759" y="683292"/>
            <a:ext cx="109480" cy="930580"/>
            <a:chOff x="0" y="0"/>
            <a:chExt cx="145973" cy="1240773"/>
          </a:xfrm>
        </p:grpSpPr>
        <p:sp>
          <p:nvSpPr>
            <p:cNvPr id="9" name="AutoShape 9"/>
            <p:cNvSpPr/>
            <p:nvPr/>
          </p:nvSpPr>
          <p:spPr>
            <a:xfrm>
              <a:off x="0" y="145973"/>
              <a:ext cx="24329" cy="1094800"/>
            </a:xfrm>
            <a:prstGeom prst="rect">
              <a:avLst/>
            </a:prstGeom>
            <a:solidFill>
              <a:srgbClr val="050707"/>
            </a:solidFill>
          </p:spPr>
        </p:sp>
        <p:sp>
          <p:nvSpPr>
            <p:cNvPr id="10" name="AutoShape 10"/>
            <p:cNvSpPr/>
            <p:nvPr/>
          </p:nvSpPr>
          <p:spPr>
            <a:xfrm>
              <a:off x="121644" y="0"/>
              <a:ext cx="24329" cy="1094800"/>
            </a:xfrm>
            <a:prstGeom prst="rect">
              <a:avLst/>
            </a:prstGeom>
            <a:solidFill>
              <a:srgbClr val="050707"/>
            </a:solidFill>
          </p:spPr>
        </p:sp>
      </p:grpSp>
      <p:grpSp>
        <p:nvGrpSpPr>
          <p:cNvPr id="11" name="Group 11"/>
          <p:cNvGrpSpPr/>
          <p:nvPr/>
        </p:nvGrpSpPr>
        <p:grpSpPr>
          <a:xfrm rot="5465188">
            <a:off x="485064" y="-120051"/>
            <a:ext cx="109480" cy="930580"/>
            <a:chOff x="0" y="0"/>
            <a:chExt cx="145973" cy="1240773"/>
          </a:xfrm>
        </p:grpSpPr>
        <p:sp>
          <p:nvSpPr>
            <p:cNvPr id="12" name="AutoShape 12"/>
            <p:cNvSpPr/>
            <p:nvPr/>
          </p:nvSpPr>
          <p:spPr>
            <a:xfrm>
              <a:off x="0" y="145973"/>
              <a:ext cx="24329" cy="1094800"/>
            </a:xfrm>
            <a:prstGeom prst="rect">
              <a:avLst/>
            </a:prstGeom>
            <a:solidFill>
              <a:srgbClr val="050707"/>
            </a:solidFill>
          </p:spPr>
        </p:sp>
        <p:sp>
          <p:nvSpPr>
            <p:cNvPr id="13" name="AutoShape 13"/>
            <p:cNvSpPr/>
            <p:nvPr/>
          </p:nvSpPr>
          <p:spPr>
            <a:xfrm>
              <a:off x="121644" y="0"/>
              <a:ext cx="24329" cy="1094800"/>
            </a:xfrm>
            <a:prstGeom prst="rect">
              <a:avLst/>
            </a:prstGeom>
            <a:solidFill>
              <a:srgbClr val="050707"/>
            </a:solidFill>
          </p:spPr>
        </p:sp>
      </p:grpSp>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47754" y="583661"/>
            <a:ext cx="787834" cy="1245139"/>
          </a:xfrm>
          <a:prstGeom prst="rect">
            <a:avLst/>
          </a:prstGeom>
        </p:spPr>
      </p:pic>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130291" y="1002414"/>
            <a:ext cx="329071" cy="407633"/>
          </a:xfrm>
          <a:prstGeom prst="rect">
            <a:avLst/>
          </a:prstGeom>
        </p:spPr>
      </p:pic>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776944" y="854871"/>
            <a:ext cx="469649" cy="464526"/>
          </a:xfrm>
          <a:prstGeom prst="rect">
            <a:avLst/>
          </a:prstGeom>
        </p:spPr>
      </p:pic>
      <p:pic>
        <p:nvPicPr>
          <p:cNvPr id="17" name="Picture 1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2171482" y="984719"/>
            <a:ext cx="480349" cy="425327"/>
          </a:xfrm>
          <a:prstGeom prst="rect">
            <a:avLst/>
          </a:prstGeom>
        </p:spPr>
      </p:pic>
      <p:sp>
        <p:nvSpPr>
          <p:cNvPr id="18" name="TextBox 18"/>
          <p:cNvSpPr txBox="1"/>
          <p:nvPr/>
        </p:nvSpPr>
        <p:spPr>
          <a:xfrm>
            <a:off x="405114" y="133856"/>
            <a:ext cx="2834640" cy="361950"/>
          </a:xfrm>
          <a:prstGeom prst="rect">
            <a:avLst/>
          </a:prstGeom>
        </p:spPr>
        <p:txBody>
          <a:bodyPr lIns="0" tIns="0" rIns="0" bIns="0" rtlCol="0" anchor="t">
            <a:spAutoFit/>
          </a:bodyPr>
          <a:lstStyle/>
          <a:p>
            <a:pPr algn="ctr">
              <a:lnSpc>
                <a:spcPts val="1439"/>
              </a:lnSpc>
              <a:spcBef>
                <a:spcPct val="0"/>
              </a:spcBef>
            </a:pPr>
            <a:r>
              <a:rPr lang="en-US" sz="1200" spc="180">
                <a:solidFill>
                  <a:srgbClr val="000000"/>
                </a:solidFill>
                <a:latin typeface="Poppins Bold Italics"/>
              </a:rPr>
              <a:t>INFRAESTRUCTURA COMUNITARIA</a:t>
            </a:r>
          </a:p>
        </p:txBody>
      </p:sp>
      <p:sp>
        <p:nvSpPr>
          <p:cNvPr id="19" name="TextBox 19"/>
          <p:cNvSpPr txBox="1"/>
          <p:nvPr/>
        </p:nvSpPr>
        <p:spPr>
          <a:xfrm>
            <a:off x="340440" y="492792"/>
            <a:ext cx="2963987" cy="390525"/>
          </a:xfrm>
          <a:prstGeom prst="rect">
            <a:avLst/>
          </a:prstGeom>
        </p:spPr>
        <p:txBody>
          <a:bodyPr lIns="0" tIns="0" rIns="0" bIns="0" rtlCol="0" anchor="t">
            <a:spAutoFit/>
          </a:bodyPr>
          <a:lstStyle/>
          <a:p>
            <a:pPr algn="ctr">
              <a:lnSpc>
                <a:spcPts val="1080"/>
              </a:lnSpc>
              <a:spcBef>
                <a:spcPct val="0"/>
              </a:spcBef>
            </a:pPr>
            <a:r>
              <a:rPr lang="en-US" sz="900" spc="135">
                <a:solidFill>
                  <a:srgbClr val="FFFFFF"/>
                </a:solidFill>
                <a:latin typeface="Poppins Bold Italics"/>
              </a:rPr>
              <a:t>LA COMUNIDAD LAS MANUELAS CUENTAS CON LOS SERVICIOS </a:t>
            </a:r>
          </a:p>
          <a:p>
            <a:pPr algn="ctr">
              <a:lnSpc>
                <a:spcPts val="1080"/>
              </a:lnSpc>
              <a:spcBef>
                <a:spcPct val="0"/>
              </a:spcBef>
            </a:pPr>
            <a:r>
              <a:rPr lang="en-US" sz="900" spc="135">
                <a:solidFill>
                  <a:srgbClr val="FFFFFF"/>
                </a:solidFill>
                <a:latin typeface="Poppins Bold Italics"/>
              </a:rPr>
              <a:t>PÚBLICOS</a:t>
            </a:r>
          </a:p>
        </p:txBody>
      </p:sp>
      <p:pic>
        <p:nvPicPr>
          <p:cNvPr id="20" name="Picture 2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761242" y="894484"/>
            <a:ext cx="526261" cy="385299"/>
          </a:xfrm>
          <a:prstGeom prst="rect">
            <a:avLst/>
          </a:prstGeom>
        </p:spPr>
      </p:pic>
      <p:pic>
        <p:nvPicPr>
          <p:cNvPr id="21" name="Picture 2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1600200" y="946616"/>
            <a:ext cx="322084" cy="463431"/>
          </a:xfrm>
          <a:prstGeom prst="rect">
            <a:avLst/>
          </a:prstGeom>
        </p:spPr>
      </p:pic>
      <p:pic>
        <p:nvPicPr>
          <p:cNvPr id="22" name="Picture 22"/>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rcRect/>
          <a:stretch>
            <a:fillRect/>
          </a:stretch>
        </p:blipFill>
        <p:spPr>
          <a:xfrm>
            <a:off x="1370999" y="864560"/>
            <a:ext cx="314871" cy="363059"/>
          </a:xfrm>
          <a:prstGeom prst="rect">
            <a:avLst/>
          </a:prstGeom>
        </p:spPr>
      </p:pic>
      <p:sp>
        <p:nvSpPr>
          <p:cNvPr id="23" name="TextBox 23"/>
          <p:cNvSpPr txBox="1"/>
          <p:nvPr/>
        </p:nvSpPr>
        <p:spPr>
          <a:xfrm>
            <a:off x="835587" y="1480520"/>
            <a:ext cx="1700565" cy="266704"/>
          </a:xfrm>
          <a:prstGeom prst="rect">
            <a:avLst/>
          </a:prstGeom>
        </p:spPr>
        <p:txBody>
          <a:bodyPr lIns="0" tIns="0" rIns="0" bIns="0" rtlCol="0" anchor="t">
            <a:spAutoFit/>
          </a:bodyPr>
          <a:lstStyle/>
          <a:p>
            <a:pPr algn="ctr">
              <a:lnSpc>
                <a:spcPts val="720"/>
              </a:lnSpc>
              <a:spcBef>
                <a:spcPct val="0"/>
              </a:spcBef>
            </a:pPr>
            <a:r>
              <a:rPr lang="en-US" sz="600" spc="90">
                <a:solidFill>
                  <a:srgbClr val="FFFFFF"/>
                </a:solidFill>
                <a:latin typeface="Poppins Bold Italics"/>
              </a:rPr>
              <a:t>AUNQUE TIENE DEFICIENCIA CON LA LUMINARIA DE LAS CALLES DE LA URBANIZACIÓN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6"/>
                                        </p:tgtEl>
                                        <p:attrNameLst>
                                          <p:attrName>r</p:attrName>
                                        </p:attrNameLst>
                                      </p:cBhvr>
                                    </p:animRot>
                                    <p:animRot by="-240000">
                                      <p:cBhvr>
                                        <p:cTn id="7" dur="200" fill="hold">
                                          <p:stCondLst>
                                            <p:cond delay="200"/>
                                          </p:stCondLst>
                                        </p:cTn>
                                        <p:tgtEl>
                                          <p:spTgt spid="16"/>
                                        </p:tgtEl>
                                        <p:attrNameLst>
                                          <p:attrName>r</p:attrName>
                                        </p:attrNameLst>
                                      </p:cBhvr>
                                    </p:animRot>
                                    <p:animRot by="240000">
                                      <p:cBhvr>
                                        <p:cTn id="8" dur="200" fill="hold">
                                          <p:stCondLst>
                                            <p:cond delay="400"/>
                                          </p:stCondLst>
                                        </p:cTn>
                                        <p:tgtEl>
                                          <p:spTgt spid="16"/>
                                        </p:tgtEl>
                                        <p:attrNameLst>
                                          <p:attrName>r</p:attrName>
                                        </p:attrNameLst>
                                      </p:cBhvr>
                                    </p:animRot>
                                    <p:animRot by="-240000">
                                      <p:cBhvr>
                                        <p:cTn id="9" dur="200" fill="hold">
                                          <p:stCondLst>
                                            <p:cond delay="600"/>
                                          </p:stCondLst>
                                        </p:cTn>
                                        <p:tgtEl>
                                          <p:spTgt spid="16"/>
                                        </p:tgtEl>
                                        <p:attrNameLst>
                                          <p:attrName>r</p:attrName>
                                        </p:attrNameLst>
                                      </p:cBhvr>
                                    </p:animRot>
                                    <p:animRot by="120000">
                                      <p:cBhvr>
                                        <p:cTn id="10" dur="200" fill="hold">
                                          <p:stCondLst>
                                            <p:cond delay="800"/>
                                          </p:stCondLst>
                                        </p:cTn>
                                        <p:tgtEl>
                                          <p:spTgt spid="16"/>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15"/>
                                        </p:tgtEl>
                                        <p:attrNameLst>
                                          <p:attrName>r</p:attrName>
                                        </p:attrNameLst>
                                      </p:cBhvr>
                                    </p:animRot>
                                    <p:animRot by="-240000">
                                      <p:cBhvr>
                                        <p:cTn id="13" dur="200" fill="hold">
                                          <p:stCondLst>
                                            <p:cond delay="200"/>
                                          </p:stCondLst>
                                        </p:cTn>
                                        <p:tgtEl>
                                          <p:spTgt spid="15"/>
                                        </p:tgtEl>
                                        <p:attrNameLst>
                                          <p:attrName>r</p:attrName>
                                        </p:attrNameLst>
                                      </p:cBhvr>
                                    </p:animRot>
                                    <p:animRot by="240000">
                                      <p:cBhvr>
                                        <p:cTn id="14" dur="200" fill="hold">
                                          <p:stCondLst>
                                            <p:cond delay="400"/>
                                          </p:stCondLst>
                                        </p:cTn>
                                        <p:tgtEl>
                                          <p:spTgt spid="15"/>
                                        </p:tgtEl>
                                        <p:attrNameLst>
                                          <p:attrName>r</p:attrName>
                                        </p:attrNameLst>
                                      </p:cBhvr>
                                    </p:animRot>
                                    <p:animRot by="-240000">
                                      <p:cBhvr>
                                        <p:cTn id="15" dur="200" fill="hold">
                                          <p:stCondLst>
                                            <p:cond delay="600"/>
                                          </p:stCondLst>
                                        </p:cTn>
                                        <p:tgtEl>
                                          <p:spTgt spid="15"/>
                                        </p:tgtEl>
                                        <p:attrNameLst>
                                          <p:attrName>r</p:attrName>
                                        </p:attrNameLst>
                                      </p:cBhvr>
                                    </p:animRot>
                                    <p:animRot by="120000">
                                      <p:cBhvr>
                                        <p:cTn id="16" dur="200" fill="hold">
                                          <p:stCondLst>
                                            <p:cond delay="800"/>
                                          </p:stCondLst>
                                        </p:cTn>
                                        <p:tgtEl>
                                          <p:spTgt spid="15"/>
                                        </p:tgtEl>
                                        <p:attrNameLst>
                                          <p:attrName>r</p:attrName>
                                        </p:attrNameLst>
                                      </p:cBhvr>
                                    </p:animRot>
                                  </p:childTnLst>
                                </p:cTn>
                              </p:par>
                              <p:par>
                                <p:cTn id="17" presetID="32" presetClass="emph" presetSubtype="0" fill="hold" nodeType="withEffect">
                                  <p:stCondLst>
                                    <p:cond delay="0"/>
                                  </p:stCondLst>
                                  <p:childTnLst>
                                    <p:animRot by="120000">
                                      <p:cBhvr>
                                        <p:cTn id="18" dur="100" fill="hold">
                                          <p:stCondLst>
                                            <p:cond delay="0"/>
                                          </p:stCondLst>
                                        </p:cTn>
                                        <p:tgtEl>
                                          <p:spTgt spid="22"/>
                                        </p:tgtEl>
                                        <p:attrNameLst>
                                          <p:attrName>r</p:attrName>
                                        </p:attrNameLst>
                                      </p:cBhvr>
                                    </p:animRot>
                                    <p:animRot by="-240000">
                                      <p:cBhvr>
                                        <p:cTn id="19" dur="200" fill="hold">
                                          <p:stCondLst>
                                            <p:cond delay="200"/>
                                          </p:stCondLst>
                                        </p:cTn>
                                        <p:tgtEl>
                                          <p:spTgt spid="22"/>
                                        </p:tgtEl>
                                        <p:attrNameLst>
                                          <p:attrName>r</p:attrName>
                                        </p:attrNameLst>
                                      </p:cBhvr>
                                    </p:animRot>
                                    <p:animRot by="240000">
                                      <p:cBhvr>
                                        <p:cTn id="20" dur="200" fill="hold">
                                          <p:stCondLst>
                                            <p:cond delay="400"/>
                                          </p:stCondLst>
                                        </p:cTn>
                                        <p:tgtEl>
                                          <p:spTgt spid="22"/>
                                        </p:tgtEl>
                                        <p:attrNameLst>
                                          <p:attrName>r</p:attrName>
                                        </p:attrNameLst>
                                      </p:cBhvr>
                                    </p:animRot>
                                    <p:animRot by="-240000">
                                      <p:cBhvr>
                                        <p:cTn id="21" dur="200" fill="hold">
                                          <p:stCondLst>
                                            <p:cond delay="600"/>
                                          </p:stCondLst>
                                        </p:cTn>
                                        <p:tgtEl>
                                          <p:spTgt spid="22"/>
                                        </p:tgtEl>
                                        <p:attrNameLst>
                                          <p:attrName>r</p:attrName>
                                        </p:attrNameLst>
                                      </p:cBhvr>
                                    </p:animRot>
                                    <p:animRot by="120000">
                                      <p:cBhvr>
                                        <p:cTn id="22" dur="200" fill="hold">
                                          <p:stCondLst>
                                            <p:cond delay="800"/>
                                          </p:stCondLst>
                                        </p:cTn>
                                        <p:tgtEl>
                                          <p:spTgt spid="22"/>
                                        </p:tgtEl>
                                        <p:attrNameLst>
                                          <p:attrName>r</p:attrName>
                                        </p:attrNameLst>
                                      </p:cBhvr>
                                    </p:animRot>
                                  </p:childTnLst>
                                </p:cTn>
                              </p:par>
                              <p:par>
                                <p:cTn id="23" presetID="32" presetClass="emph" presetSubtype="0" fill="hold" nodeType="withEffect">
                                  <p:stCondLst>
                                    <p:cond delay="0"/>
                                  </p:stCondLst>
                                  <p:childTnLst>
                                    <p:animRot by="120000">
                                      <p:cBhvr>
                                        <p:cTn id="24" dur="100" fill="hold">
                                          <p:stCondLst>
                                            <p:cond delay="0"/>
                                          </p:stCondLst>
                                        </p:cTn>
                                        <p:tgtEl>
                                          <p:spTgt spid="21"/>
                                        </p:tgtEl>
                                        <p:attrNameLst>
                                          <p:attrName>r</p:attrName>
                                        </p:attrNameLst>
                                      </p:cBhvr>
                                    </p:animRot>
                                    <p:animRot by="-240000">
                                      <p:cBhvr>
                                        <p:cTn id="25" dur="200" fill="hold">
                                          <p:stCondLst>
                                            <p:cond delay="200"/>
                                          </p:stCondLst>
                                        </p:cTn>
                                        <p:tgtEl>
                                          <p:spTgt spid="21"/>
                                        </p:tgtEl>
                                        <p:attrNameLst>
                                          <p:attrName>r</p:attrName>
                                        </p:attrNameLst>
                                      </p:cBhvr>
                                    </p:animRot>
                                    <p:animRot by="240000">
                                      <p:cBhvr>
                                        <p:cTn id="26" dur="200" fill="hold">
                                          <p:stCondLst>
                                            <p:cond delay="400"/>
                                          </p:stCondLst>
                                        </p:cTn>
                                        <p:tgtEl>
                                          <p:spTgt spid="21"/>
                                        </p:tgtEl>
                                        <p:attrNameLst>
                                          <p:attrName>r</p:attrName>
                                        </p:attrNameLst>
                                      </p:cBhvr>
                                    </p:animRot>
                                    <p:animRot by="-240000">
                                      <p:cBhvr>
                                        <p:cTn id="27" dur="200" fill="hold">
                                          <p:stCondLst>
                                            <p:cond delay="600"/>
                                          </p:stCondLst>
                                        </p:cTn>
                                        <p:tgtEl>
                                          <p:spTgt spid="21"/>
                                        </p:tgtEl>
                                        <p:attrNameLst>
                                          <p:attrName>r</p:attrName>
                                        </p:attrNameLst>
                                      </p:cBhvr>
                                    </p:animRot>
                                    <p:animRot by="120000">
                                      <p:cBhvr>
                                        <p:cTn id="28" dur="200" fill="hold">
                                          <p:stCondLst>
                                            <p:cond delay="800"/>
                                          </p:stCondLst>
                                        </p:cTn>
                                        <p:tgtEl>
                                          <p:spTgt spid="21"/>
                                        </p:tgtEl>
                                        <p:attrNameLst>
                                          <p:attrName>r</p:attrName>
                                        </p:attrNameLst>
                                      </p:cBhvr>
                                    </p:animRot>
                                  </p:childTnLst>
                                </p:cTn>
                              </p:par>
                              <p:par>
                                <p:cTn id="29" presetID="32" presetClass="emph" presetSubtype="0" fill="hold" nodeType="withEffect">
                                  <p:stCondLst>
                                    <p:cond delay="0"/>
                                  </p:stCondLst>
                                  <p:childTnLst>
                                    <p:animRot by="120000">
                                      <p:cBhvr>
                                        <p:cTn id="30" dur="100" fill="hold">
                                          <p:stCondLst>
                                            <p:cond delay="0"/>
                                          </p:stCondLst>
                                        </p:cTn>
                                        <p:tgtEl>
                                          <p:spTgt spid="20"/>
                                        </p:tgtEl>
                                        <p:attrNameLst>
                                          <p:attrName>r</p:attrName>
                                        </p:attrNameLst>
                                      </p:cBhvr>
                                    </p:animRot>
                                    <p:animRot by="-240000">
                                      <p:cBhvr>
                                        <p:cTn id="31" dur="200" fill="hold">
                                          <p:stCondLst>
                                            <p:cond delay="200"/>
                                          </p:stCondLst>
                                        </p:cTn>
                                        <p:tgtEl>
                                          <p:spTgt spid="20"/>
                                        </p:tgtEl>
                                        <p:attrNameLst>
                                          <p:attrName>r</p:attrName>
                                        </p:attrNameLst>
                                      </p:cBhvr>
                                    </p:animRot>
                                    <p:animRot by="240000">
                                      <p:cBhvr>
                                        <p:cTn id="32" dur="200" fill="hold">
                                          <p:stCondLst>
                                            <p:cond delay="400"/>
                                          </p:stCondLst>
                                        </p:cTn>
                                        <p:tgtEl>
                                          <p:spTgt spid="20"/>
                                        </p:tgtEl>
                                        <p:attrNameLst>
                                          <p:attrName>r</p:attrName>
                                        </p:attrNameLst>
                                      </p:cBhvr>
                                    </p:animRot>
                                    <p:animRot by="-240000">
                                      <p:cBhvr>
                                        <p:cTn id="33" dur="200" fill="hold">
                                          <p:stCondLst>
                                            <p:cond delay="600"/>
                                          </p:stCondLst>
                                        </p:cTn>
                                        <p:tgtEl>
                                          <p:spTgt spid="20"/>
                                        </p:tgtEl>
                                        <p:attrNameLst>
                                          <p:attrName>r</p:attrName>
                                        </p:attrNameLst>
                                      </p:cBhvr>
                                    </p:animRot>
                                    <p:animRot by="120000">
                                      <p:cBhvr>
                                        <p:cTn id="34" dur="200" fill="hold">
                                          <p:stCondLst>
                                            <p:cond delay="800"/>
                                          </p:stCondLst>
                                        </p:cTn>
                                        <p:tgtEl>
                                          <p:spTgt spid="20"/>
                                        </p:tgtEl>
                                        <p:attrNameLst>
                                          <p:attrName>r</p:attrName>
                                        </p:attrNameLst>
                                      </p:cBhvr>
                                    </p:animRot>
                                  </p:childTnLst>
                                </p:cTn>
                              </p:par>
                              <p:par>
                                <p:cTn id="35" presetID="32" presetClass="emph" presetSubtype="0" fill="hold" nodeType="withEffect">
                                  <p:stCondLst>
                                    <p:cond delay="0"/>
                                  </p:stCondLst>
                                  <p:childTnLst>
                                    <p:animRot by="120000">
                                      <p:cBhvr>
                                        <p:cTn id="36" dur="100" fill="hold">
                                          <p:stCondLst>
                                            <p:cond delay="0"/>
                                          </p:stCondLst>
                                        </p:cTn>
                                        <p:tgtEl>
                                          <p:spTgt spid="17"/>
                                        </p:tgtEl>
                                        <p:attrNameLst>
                                          <p:attrName>r</p:attrName>
                                        </p:attrNameLst>
                                      </p:cBhvr>
                                    </p:animRot>
                                    <p:animRot by="-240000">
                                      <p:cBhvr>
                                        <p:cTn id="37" dur="200" fill="hold">
                                          <p:stCondLst>
                                            <p:cond delay="200"/>
                                          </p:stCondLst>
                                        </p:cTn>
                                        <p:tgtEl>
                                          <p:spTgt spid="17"/>
                                        </p:tgtEl>
                                        <p:attrNameLst>
                                          <p:attrName>r</p:attrName>
                                        </p:attrNameLst>
                                      </p:cBhvr>
                                    </p:animRot>
                                    <p:animRot by="240000">
                                      <p:cBhvr>
                                        <p:cTn id="38" dur="200" fill="hold">
                                          <p:stCondLst>
                                            <p:cond delay="400"/>
                                          </p:stCondLst>
                                        </p:cTn>
                                        <p:tgtEl>
                                          <p:spTgt spid="17"/>
                                        </p:tgtEl>
                                        <p:attrNameLst>
                                          <p:attrName>r</p:attrName>
                                        </p:attrNameLst>
                                      </p:cBhvr>
                                    </p:animRot>
                                    <p:animRot by="-240000">
                                      <p:cBhvr>
                                        <p:cTn id="39" dur="200" fill="hold">
                                          <p:stCondLst>
                                            <p:cond delay="600"/>
                                          </p:stCondLst>
                                        </p:cTn>
                                        <p:tgtEl>
                                          <p:spTgt spid="17"/>
                                        </p:tgtEl>
                                        <p:attrNameLst>
                                          <p:attrName>r</p:attrName>
                                        </p:attrNameLst>
                                      </p:cBhvr>
                                    </p:animRot>
                                    <p:animRot by="120000">
                                      <p:cBhvr>
                                        <p:cTn id="40" dur="200" fill="hold">
                                          <p:stCondLst>
                                            <p:cond delay="800"/>
                                          </p:stCondLst>
                                        </p:cTn>
                                        <p:tgtEl>
                                          <p:spTgt spid="17"/>
                                        </p:tgtEl>
                                        <p:attrNameLst>
                                          <p:attrName>r</p:attrName>
                                        </p:attrNameLst>
                                      </p:cBhvr>
                                    </p:animRot>
                                  </p:childTnLst>
                                </p:cTn>
                              </p:par>
                              <p:par>
                                <p:cTn id="41" presetID="2" presetClass="entr" presetSubtype="4"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0-#ppt_w/2"/>
                                          </p:val>
                                        </p:tav>
                                        <p:tav tm="100000">
                                          <p:val>
                                            <p:strVal val="#ppt_x"/>
                                          </p:val>
                                        </p:tav>
                                      </p:tavLst>
                                    </p:anim>
                                    <p:anim calcmode="lin" valueType="num">
                                      <p:cBhvr additive="base">
                                        <p:cTn id="4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63082" y="1218814"/>
            <a:ext cx="726118" cy="726118"/>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 name="TextBox 4"/>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grpSp>
        <p:nvGrpSpPr>
          <p:cNvPr id="5" name="Group 5"/>
          <p:cNvGrpSpPr/>
          <p:nvPr/>
        </p:nvGrpSpPr>
        <p:grpSpPr>
          <a:xfrm>
            <a:off x="2505919" y="-99253"/>
            <a:ext cx="726118" cy="726118"/>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grpSp>
        <p:nvGrpSpPr>
          <p:cNvPr id="8" name="Group 8"/>
          <p:cNvGrpSpPr/>
          <p:nvPr/>
        </p:nvGrpSpPr>
        <p:grpSpPr>
          <a:xfrm rot="5400000">
            <a:off x="2530658" y="-256224"/>
            <a:ext cx="109480" cy="930580"/>
            <a:chOff x="0" y="0"/>
            <a:chExt cx="145973" cy="1240773"/>
          </a:xfrm>
        </p:grpSpPr>
        <p:sp>
          <p:nvSpPr>
            <p:cNvPr id="9" name="AutoShape 9"/>
            <p:cNvSpPr/>
            <p:nvPr/>
          </p:nvSpPr>
          <p:spPr>
            <a:xfrm>
              <a:off x="0" y="145973"/>
              <a:ext cx="24329" cy="1094800"/>
            </a:xfrm>
            <a:prstGeom prst="rect">
              <a:avLst/>
            </a:prstGeom>
            <a:solidFill>
              <a:srgbClr val="050707"/>
            </a:solidFill>
          </p:spPr>
        </p:sp>
        <p:sp>
          <p:nvSpPr>
            <p:cNvPr id="10" name="AutoShape 10"/>
            <p:cNvSpPr/>
            <p:nvPr/>
          </p:nvSpPr>
          <p:spPr>
            <a:xfrm>
              <a:off x="121644" y="0"/>
              <a:ext cx="24329" cy="1094800"/>
            </a:xfrm>
            <a:prstGeom prst="rect">
              <a:avLst/>
            </a:prstGeom>
            <a:solidFill>
              <a:srgbClr val="050707"/>
            </a:solidFill>
          </p:spPr>
        </p:sp>
      </p:grpSp>
      <p:grpSp>
        <p:nvGrpSpPr>
          <p:cNvPr id="11" name="Group 11"/>
          <p:cNvGrpSpPr/>
          <p:nvPr/>
        </p:nvGrpSpPr>
        <p:grpSpPr>
          <a:xfrm rot="-5400000">
            <a:off x="593430" y="1171323"/>
            <a:ext cx="109480" cy="930580"/>
            <a:chOff x="0" y="0"/>
            <a:chExt cx="145973" cy="1240773"/>
          </a:xfrm>
        </p:grpSpPr>
        <p:sp>
          <p:nvSpPr>
            <p:cNvPr id="12" name="AutoShape 12"/>
            <p:cNvSpPr/>
            <p:nvPr/>
          </p:nvSpPr>
          <p:spPr>
            <a:xfrm>
              <a:off x="0" y="145973"/>
              <a:ext cx="24329" cy="1094800"/>
            </a:xfrm>
            <a:prstGeom prst="rect">
              <a:avLst/>
            </a:prstGeom>
            <a:solidFill>
              <a:srgbClr val="050707"/>
            </a:solidFill>
          </p:spPr>
        </p:sp>
        <p:sp>
          <p:nvSpPr>
            <p:cNvPr id="13" name="AutoShape 13"/>
            <p:cNvSpPr/>
            <p:nvPr/>
          </p:nvSpPr>
          <p:spPr>
            <a:xfrm>
              <a:off x="121644" y="0"/>
              <a:ext cx="24329" cy="1094800"/>
            </a:xfrm>
            <a:prstGeom prst="rect">
              <a:avLst/>
            </a:prstGeom>
            <a:solidFill>
              <a:srgbClr val="050707"/>
            </a:solidFill>
          </p:spPr>
        </p:sp>
      </p:grpSp>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79864" y="341822"/>
            <a:ext cx="440225" cy="1021620"/>
          </a:xfrm>
          <a:prstGeom prst="rect">
            <a:avLst/>
          </a:prstGeom>
        </p:spPr>
      </p:pic>
      <p:pic>
        <p:nvPicPr>
          <p:cNvPr id="15" name="Picture 15"/>
          <p:cNvPicPr>
            <a:picLocks noChangeAspect="1"/>
          </p:cNvPicPr>
          <p:nvPr/>
        </p:nvPicPr>
        <p:blipFill>
          <a:blip r:embed="rId4"/>
          <a:srcRect/>
          <a:stretch>
            <a:fillRect/>
          </a:stretch>
        </p:blipFill>
        <p:spPr>
          <a:xfrm>
            <a:off x="1330844" y="1139857"/>
            <a:ext cx="1636773" cy="884033"/>
          </a:xfrm>
          <a:prstGeom prst="rect">
            <a:avLst/>
          </a:prstGeom>
        </p:spPr>
      </p:pic>
      <p:sp>
        <p:nvSpPr>
          <p:cNvPr id="16" name="TextBox 16"/>
          <p:cNvSpPr txBox="1"/>
          <p:nvPr/>
        </p:nvSpPr>
        <p:spPr>
          <a:xfrm>
            <a:off x="55629" y="80161"/>
            <a:ext cx="2070958" cy="158942"/>
          </a:xfrm>
          <a:prstGeom prst="rect">
            <a:avLst/>
          </a:prstGeom>
        </p:spPr>
        <p:txBody>
          <a:bodyPr lIns="0" tIns="0" rIns="0" bIns="0" rtlCol="0" anchor="t">
            <a:spAutoFit/>
          </a:bodyPr>
          <a:lstStyle/>
          <a:p>
            <a:pPr algn="ctr">
              <a:lnSpc>
                <a:spcPts val="1264"/>
              </a:lnSpc>
              <a:spcBef>
                <a:spcPct val="0"/>
              </a:spcBef>
            </a:pPr>
            <a:r>
              <a:rPr lang="en-US" sz="1053" spc="158" dirty="0">
                <a:solidFill>
                  <a:srgbClr val="000000"/>
                </a:solidFill>
                <a:latin typeface="Poppins Bold Italics"/>
              </a:rPr>
              <a:t>DIMENSIÓN ECONÓMICA</a:t>
            </a:r>
          </a:p>
        </p:txBody>
      </p:sp>
      <p:sp>
        <p:nvSpPr>
          <p:cNvPr id="17" name="TextBox 17"/>
          <p:cNvSpPr txBox="1"/>
          <p:nvPr/>
        </p:nvSpPr>
        <p:spPr>
          <a:xfrm>
            <a:off x="593430" y="367066"/>
            <a:ext cx="1817070" cy="119520"/>
          </a:xfrm>
          <a:prstGeom prst="rect">
            <a:avLst/>
          </a:prstGeom>
        </p:spPr>
        <p:txBody>
          <a:bodyPr wrap="square" lIns="0" tIns="0" rIns="0" bIns="0" rtlCol="0" anchor="t">
            <a:spAutoFit/>
          </a:bodyPr>
          <a:lstStyle/>
          <a:p>
            <a:pPr marL="0" lvl="0" indent="0">
              <a:lnSpc>
                <a:spcPts val="960"/>
              </a:lnSpc>
              <a:spcBef>
                <a:spcPct val="0"/>
              </a:spcBef>
            </a:pPr>
            <a:r>
              <a:rPr lang="en-US" sz="800" u="none" spc="120" dirty="0" smtClean="0">
                <a:solidFill>
                  <a:srgbClr val="004AAD"/>
                </a:solidFill>
                <a:latin typeface="Poppins Bold Italics"/>
              </a:rPr>
              <a:t>PROFESORES JUBILADOS</a:t>
            </a:r>
            <a:endParaRPr lang="en-US" sz="800" u="none" spc="120" dirty="0">
              <a:solidFill>
                <a:srgbClr val="004AAD"/>
              </a:solidFill>
              <a:latin typeface="Poppins Bold Italics"/>
            </a:endParaRPr>
          </a:p>
        </p:txBody>
      </p:sp>
      <p:sp>
        <p:nvSpPr>
          <p:cNvPr id="18" name="TextBox 18"/>
          <p:cNvSpPr txBox="1"/>
          <p:nvPr/>
        </p:nvSpPr>
        <p:spPr>
          <a:xfrm>
            <a:off x="520090" y="591095"/>
            <a:ext cx="2398660" cy="355604"/>
          </a:xfrm>
          <a:prstGeom prst="rect">
            <a:avLst/>
          </a:prstGeom>
        </p:spPr>
        <p:txBody>
          <a:bodyPr lIns="0" tIns="0" rIns="0" bIns="0" rtlCol="0" anchor="t">
            <a:spAutoFit/>
          </a:bodyPr>
          <a:lstStyle/>
          <a:p>
            <a:pPr marL="0" lvl="0" indent="0">
              <a:lnSpc>
                <a:spcPts val="960"/>
              </a:lnSpc>
              <a:spcBef>
                <a:spcPct val="0"/>
              </a:spcBef>
            </a:pPr>
            <a:r>
              <a:rPr lang="en-US" sz="800" u="none" spc="120">
                <a:solidFill>
                  <a:srgbClr val="004AAD"/>
                </a:solidFill>
                <a:latin typeface="Poppins Bold Italics"/>
              </a:rPr>
              <a:t>BRISAS DE LA SABANA ES UNA COOPERATIVA QUE HACE VIDA EN LA COMUNIDAD</a:t>
            </a:r>
          </a:p>
        </p:txBody>
      </p:sp>
      <p:sp>
        <p:nvSpPr>
          <p:cNvPr id="19" name="TextBox 19"/>
          <p:cNvSpPr txBox="1"/>
          <p:nvPr/>
        </p:nvSpPr>
        <p:spPr>
          <a:xfrm>
            <a:off x="410322" y="1013375"/>
            <a:ext cx="2821716" cy="457200"/>
          </a:xfrm>
          <a:prstGeom prst="rect">
            <a:avLst/>
          </a:prstGeom>
        </p:spPr>
        <p:txBody>
          <a:bodyPr lIns="0" tIns="0" rIns="0" bIns="0" rtlCol="0" anchor="t">
            <a:spAutoFit/>
          </a:bodyPr>
          <a:lstStyle/>
          <a:p>
            <a:pPr marL="0" lvl="0" indent="0" algn="l">
              <a:lnSpc>
                <a:spcPts val="960"/>
              </a:lnSpc>
              <a:spcBef>
                <a:spcPct val="0"/>
              </a:spcBef>
            </a:pPr>
            <a:r>
              <a:rPr lang="en-US" sz="800" u="none" spc="120">
                <a:solidFill>
                  <a:srgbClr val="004AAD"/>
                </a:solidFill>
                <a:latin typeface="Poppins Bold Italics"/>
              </a:rPr>
              <a:t>EL SISTEMA NACIONAL DE ORQUESTA Y COROS INFANTIL Y JUVENIL DE VENEZUELA NÚCLEO SAN JOSÉ ES LA ÚNICA FUENTE DE TRABAJO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66817" y="1347264"/>
            <a:ext cx="597312" cy="597312"/>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15776" y="-111478"/>
            <a:ext cx="597312" cy="597312"/>
          </a:xfrm>
          <a:prstGeom prst="rect">
            <a:avLst/>
          </a:prstGeom>
        </p:spPr>
      </p:pic>
      <p:grpSp>
        <p:nvGrpSpPr>
          <p:cNvPr id="4" name="Group 4"/>
          <p:cNvGrpSpPr/>
          <p:nvPr/>
        </p:nvGrpSpPr>
        <p:grpSpPr>
          <a:xfrm>
            <a:off x="470834" y="-69834"/>
            <a:ext cx="2729566" cy="1898634"/>
            <a:chOff x="0" y="0"/>
            <a:chExt cx="4043801" cy="2812791"/>
          </a:xfrm>
        </p:grpSpPr>
        <p:sp>
          <p:nvSpPr>
            <p:cNvPr id="5" name="Freeform 5"/>
            <p:cNvSpPr/>
            <p:nvPr/>
          </p:nvSpPr>
          <p:spPr>
            <a:xfrm>
              <a:off x="0" y="0"/>
              <a:ext cx="4043801" cy="2812791"/>
            </a:xfrm>
            <a:custGeom>
              <a:avLst/>
              <a:gdLst/>
              <a:ahLst/>
              <a:cxnLst/>
              <a:rect l="l" t="t" r="r" b="b"/>
              <a:pathLst>
                <a:path w="4043801" h="2812791">
                  <a:moveTo>
                    <a:pt x="0" y="0"/>
                  </a:moveTo>
                  <a:lnTo>
                    <a:pt x="4043801" y="0"/>
                  </a:lnTo>
                  <a:lnTo>
                    <a:pt x="4043801" y="2812791"/>
                  </a:lnTo>
                  <a:lnTo>
                    <a:pt x="0" y="2812791"/>
                  </a:lnTo>
                  <a:close/>
                </a:path>
              </a:pathLst>
            </a:custGeom>
            <a:solidFill>
              <a:srgbClr val="004AAD"/>
            </a:solidFill>
          </p:spPr>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4282030">
            <a:off x="1344838" y="442319"/>
            <a:ext cx="911113" cy="899517"/>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10161" y="512882"/>
            <a:ext cx="658370" cy="270530"/>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845580" y="169490"/>
            <a:ext cx="402687" cy="391340"/>
          </a:xfrm>
          <a:prstGeom prst="rect">
            <a:avLst/>
          </a:prstGeom>
        </p:spPr>
      </p:pic>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629467" y="150352"/>
            <a:ext cx="295644" cy="410478"/>
          </a:xfrm>
          <a:prstGeom prst="rect">
            <a:avLst/>
          </a:prstGeom>
        </p:spPr>
      </p:pic>
      <p:pic>
        <p:nvPicPr>
          <p:cNvPr id="11" name="Picture 11"/>
          <p:cNvPicPr>
            <a:picLocks noChangeAspect="1"/>
          </p:cNvPicPr>
          <p:nvPr/>
        </p:nvPicPr>
        <p:blipFill>
          <a:blip r:embed="rId12"/>
          <a:srcRect/>
          <a:stretch>
            <a:fillRect/>
          </a:stretch>
        </p:blipFill>
        <p:spPr>
          <a:xfrm>
            <a:off x="481536" y="984431"/>
            <a:ext cx="636638" cy="636638"/>
          </a:xfrm>
          <a:prstGeom prst="rect">
            <a:avLst/>
          </a:prstGeom>
        </p:spPr>
      </p:pic>
      <p:pic>
        <p:nvPicPr>
          <p:cNvPr id="12" name="Picture 12"/>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a:off x="681227" y="828440"/>
            <a:ext cx="621520" cy="496086"/>
          </a:xfrm>
          <a:prstGeom prst="rect">
            <a:avLst/>
          </a:prstGeom>
        </p:spPr>
      </p:pic>
      <p:pic>
        <p:nvPicPr>
          <p:cNvPr id="13" name="Picture 13"/>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rcRect/>
          <a:stretch>
            <a:fillRect/>
          </a:stretch>
        </p:blipFill>
        <p:spPr>
          <a:xfrm>
            <a:off x="1773020" y="1200917"/>
            <a:ext cx="754688" cy="620217"/>
          </a:xfrm>
          <a:prstGeom prst="rect">
            <a:avLst/>
          </a:prstGeom>
        </p:spPr>
      </p:pic>
      <p:pic>
        <p:nvPicPr>
          <p:cNvPr id="14" name="Picture 14"/>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rcRect/>
          <a:stretch>
            <a:fillRect/>
          </a:stretch>
        </p:blipFill>
        <p:spPr>
          <a:xfrm>
            <a:off x="2353780" y="383615"/>
            <a:ext cx="358318" cy="586532"/>
          </a:xfrm>
          <a:prstGeom prst="rect">
            <a:avLst/>
          </a:prstGeom>
        </p:spPr>
      </p:pic>
      <p:pic>
        <p:nvPicPr>
          <p:cNvPr id="15" name="Picture 15"/>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xmlns="" r:embed="rId20"/>
              </a:ext>
            </a:extLst>
          </a:blip>
          <a:srcRect/>
          <a:stretch>
            <a:fillRect/>
          </a:stretch>
        </p:blipFill>
        <p:spPr>
          <a:xfrm>
            <a:off x="1711456" y="0"/>
            <a:ext cx="306517" cy="485834"/>
          </a:xfrm>
          <a:prstGeom prst="rect">
            <a:avLst/>
          </a:prstGeom>
        </p:spPr>
      </p:pic>
      <p:pic>
        <p:nvPicPr>
          <p:cNvPr id="16" name="Picture 16"/>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xmlns="" r:embed="rId22"/>
              </a:ext>
            </a:extLst>
          </a:blip>
          <a:srcRect/>
          <a:stretch>
            <a:fillRect/>
          </a:stretch>
        </p:blipFill>
        <p:spPr>
          <a:xfrm>
            <a:off x="2472528" y="1251386"/>
            <a:ext cx="643451" cy="569747"/>
          </a:xfrm>
          <a:prstGeom prst="rect">
            <a:avLst/>
          </a:prstGeom>
        </p:spPr>
      </p:pic>
      <p:pic>
        <p:nvPicPr>
          <p:cNvPr id="17" name="Picture 17"/>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xmlns="" r:embed="rId24"/>
              </a:ext>
            </a:extLst>
          </a:blip>
          <a:srcRect/>
          <a:stretch>
            <a:fillRect/>
          </a:stretch>
        </p:blipFill>
        <p:spPr>
          <a:xfrm>
            <a:off x="2594437" y="560830"/>
            <a:ext cx="448612" cy="535221"/>
          </a:xfrm>
          <a:prstGeom prst="rect">
            <a:avLst/>
          </a:prstGeom>
        </p:spPr>
      </p:pic>
      <p:pic>
        <p:nvPicPr>
          <p:cNvPr id="18" name="Picture 18"/>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xmlns="" r:embed="rId26"/>
              </a:ext>
            </a:extLst>
          </a:blip>
          <a:srcRect/>
          <a:stretch>
            <a:fillRect/>
          </a:stretch>
        </p:blipFill>
        <p:spPr>
          <a:xfrm>
            <a:off x="2570082" y="35831"/>
            <a:ext cx="581838" cy="561739"/>
          </a:xfrm>
          <a:prstGeom prst="rect">
            <a:avLst/>
          </a:prstGeom>
        </p:spPr>
      </p:pic>
      <p:sp>
        <p:nvSpPr>
          <p:cNvPr id="19" name="TextBox 19"/>
          <p:cNvSpPr txBox="1"/>
          <p:nvPr/>
        </p:nvSpPr>
        <p:spPr>
          <a:xfrm>
            <a:off x="1369423" y="628463"/>
            <a:ext cx="890468" cy="548850"/>
          </a:xfrm>
          <a:prstGeom prst="rect">
            <a:avLst/>
          </a:prstGeom>
        </p:spPr>
        <p:txBody>
          <a:bodyPr lIns="0" tIns="0" rIns="0" bIns="0" rtlCol="0" anchor="t">
            <a:spAutoFit/>
          </a:bodyPr>
          <a:lstStyle/>
          <a:p>
            <a:pPr algn="ctr">
              <a:lnSpc>
                <a:spcPts val="623"/>
              </a:lnSpc>
              <a:spcBef>
                <a:spcPct val="0"/>
              </a:spcBef>
            </a:pPr>
            <a:r>
              <a:rPr lang="en-US" sz="519" spc="77">
                <a:solidFill>
                  <a:srgbClr val="FFFFFF"/>
                </a:solidFill>
                <a:latin typeface="Poppins Bold Italics"/>
              </a:rPr>
              <a:t>AL IR AL ORIGEN DE LA COMUNIDAD DESCUBRIMOS QUE ERA UN ZONA EN QUE LOS INVERSIONISTAS INVERTÍAN </a:t>
            </a:r>
          </a:p>
        </p:txBody>
      </p:sp>
      <p:pic>
        <p:nvPicPr>
          <p:cNvPr id="20" name="Picture 20"/>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xmlns="" r:embed="rId28"/>
              </a:ext>
            </a:extLst>
          </a:blip>
          <a:srcRect/>
          <a:stretch>
            <a:fillRect/>
          </a:stretch>
        </p:blipFill>
        <p:spPr>
          <a:xfrm rot="-10062791">
            <a:off x="1230720" y="451274"/>
            <a:ext cx="407332" cy="123218"/>
          </a:xfrm>
          <a:prstGeom prst="rect">
            <a:avLst/>
          </a:prstGeom>
        </p:spPr>
      </p:pic>
      <p:pic>
        <p:nvPicPr>
          <p:cNvPr id="21" name="Picture 21"/>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xmlns="" r:embed="rId28"/>
              </a:ext>
            </a:extLst>
          </a:blip>
          <a:srcRect/>
          <a:stretch>
            <a:fillRect/>
          </a:stretch>
        </p:blipFill>
        <p:spPr>
          <a:xfrm rot="8904981">
            <a:off x="1104404" y="814209"/>
            <a:ext cx="287725" cy="87037"/>
          </a:xfrm>
          <a:prstGeom prst="rect">
            <a:avLst/>
          </a:prstGeom>
        </p:spPr>
      </p:pic>
      <p:pic>
        <p:nvPicPr>
          <p:cNvPr id="22" name="Picture 22"/>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xmlns="" r:embed="rId28"/>
              </a:ext>
            </a:extLst>
          </a:blip>
          <a:srcRect/>
          <a:stretch>
            <a:fillRect/>
          </a:stretch>
        </p:blipFill>
        <p:spPr>
          <a:xfrm rot="4250337">
            <a:off x="2088330" y="1013748"/>
            <a:ext cx="417075" cy="126165"/>
          </a:xfrm>
          <a:prstGeom prst="rect">
            <a:avLst/>
          </a:prstGeom>
        </p:spPr>
      </p:pic>
      <p:pic>
        <p:nvPicPr>
          <p:cNvPr id="23" name="Picture 23"/>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xmlns="" r:embed="rId28"/>
              </a:ext>
            </a:extLst>
          </a:blip>
          <a:srcRect/>
          <a:stretch>
            <a:fillRect/>
          </a:stretch>
        </p:blipFill>
        <p:spPr>
          <a:xfrm rot="-1740175">
            <a:off x="2230871" y="493665"/>
            <a:ext cx="293715" cy="88849"/>
          </a:xfrm>
          <a:prstGeom prst="rect">
            <a:avLst/>
          </a:prstGeom>
        </p:spPr>
      </p:pic>
      <p:pic>
        <p:nvPicPr>
          <p:cNvPr id="24" name="Picture 24"/>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xmlns="" r:embed="rId33"/>
              </a:ext>
            </a:extLst>
          </a:blip>
          <a:srcRect/>
          <a:stretch>
            <a:fillRect/>
          </a:stretch>
        </p:blipFill>
        <p:spPr>
          <a:xfrm>
            <a:off x="939346" y="1245300"/>
            <a:ext cx="444311" cy="444311"/>
          </a:xfrm>
          <a:prstGeom prst="rect">
            <a:avLst/>
          </a:prstGeom>
        </p:spPr>
      </p:pic>
      <p:pic>
        <p:nvPicPr>
          <p:cNvPr id="25" name="Picture 25"/>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xmlns="" r:embed="rId35"/>
              </a:ext>
            </a:extLst>
          </a:blip>
          <a:srcRect/>
          <a:stretch>
            <a:fillRect/>
          </a:stretch>
        </p:blipFill>
        <p:spPr>
          <a:xfrm>
            <a:off x="1248267" y="1245300"/>
            <a:ext cx="428649" cy="428649"/>
          </a:xfrm>
          <a:prstGeom prst="rect">
            <a:avLst/>
          </a:prstGeom>
        </p:spPr>
      </p:pic>
      <p:pic>
        <p:nvPicPr>
          <p:cNvPr id="26" name="Picture 26"/>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xmlns="" r:embed="rId37"/>
              </a:ext>
            </a:extLst>
          </a:blip>
          <a:srcRect/>
          <a:stretch>
            <a:fillRect/>
          </a:stretch>
        </p:blipFill>
        <p:spPr>
          <a:xfrm>
            <a:off x="1941773" y="65537"/>
            <a:ext cx="307789" cy="502327"/>
          </a:xfrm>
          <a:prstGeom prst="rect">
            <a:avLst/>
          </a:prstGeom>
        </p:spPr>
      </p:pic>
      <p:sp>
        <p:nvSpPr>
          <p:cNvPr id="27" name="TextBox 27"/>
          <p:cNvSpPr txBox="1"/>
          <p:nvPr/>
        </p:nvSpPr>
        <p:spPr>
          <a:xfrm rot="-5400000">
            <a:off x="-321750" y="830372"/>
            <a:ext cx="1201633" cy="308120"/>
          </a:xfrm>
          <a:prstGeom prst="rect">
            <a:avLst/>
          </a:prstGeom>
        </p:spPr>
        <p:txBody>
          <a:bodyPr lIns="0" tIns="0" rIns="0" bIns="0" rtlCol="0" anchor="t">
            <a:spAutoFit/>
          </a:bodyPr>
          <a:lstStyle/>
          <a:p>
            <a:pPr algn="ctr">
              <a:lnSpc>
                <a:spcPts val="1225"/>
              </a:lnSpc>
              <a:spcBef>
                <a:spcPct val="0"/>
              </a:spcBef>
            </a:pPr>
            <a:r>
              <a:rPr lang="en-US" sz="1021" spc="153">
                <a:solidFill>
                  <a:srgbClr val="FFFFFF"/>
                </a:solidFill>
                <a:latin typeface="Poppins Bold Italics"/>
              </a:rPr>
              <a:t>DIMENSIÓN SOCIAL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21"/>
                                        </p:tgtEl>
                                        <p:attrNameLst>
                                          <p:attrName>r</p:attrName>
                                        </p:attrNameLst>
                                      </p:cBhvr>
                                    </p:animRot>
                                    <p:animRot by="-240000">
                                      <p:cBhvr>
                                        <p:cTn id="13" dur="200" fill="hold">
                                          <p:stCondLst>
                                            <p:cond delay="200"/>
                                          </p:stCondLst>
                                        </p:cTn>
                                        <p:tgtEl>
                                          <p:spTgt spid="21"/>
                                        </p:tgtEl>
                                        <p:attrNameLst>
                                          <p:attrName>r</p:attrName>
                                        </p:attrNameLst>
                                      </p:cBhvr>
                                    </p:animRot>
                                    <p:animRot by="240000">
                                      <p:cBhvr>
                                        <p:cTn id="14" dur="200" fill="hold">
                                          <p:stCondLst>
                                            <p:cond delay="400"/>
                                          </p:stCondLst>
                                        </p:cTn>
                                        <p:tgtEl>
                                          <p:spTgt spid="21"/>
                                        </p:tgtEl>
                                        <p:attrNameLst>
                                          <p:attrName>r</p:attrName>
                                        </p:attrNameLst>
                                      </p:cBhvr>
                                    </p:animRot>
                                    <p:animRot by="-240000">
                                      <p:cBhvr>
                                        <p:cTn id="15" dur="200" fill="hold">
                                          <p:stCondLst>
                                            <p:cond delay="600"/>
                                          </p:stCondLst>
                                        </p:cTn>
                                        <p:tgtEl>
                                          <p:spTgt spid="21"/>
                                        </p:tgtEl>
                                        <p:attrNameLst>
                                          <p:attrName>r</p:attrName>
                                        </p:attrNameLst>
                                      </p:cBhvr>
                                    </p:animRot>
                                    <p:animRot by="120000">
                                      <p:cBhvr>
                                        <p:cTn id="16" dur="200" fill="hold">
                                          <p:stCondLst>
                                            <p:cond delay="800"/>
                                          </p:stCondLst>
                                        </p:cTn>
                                        <p:tgtEl>
                                          <p:spTgt spid="21"/>
                                        </p:tgtEl>
                                        <p:attrNameLst>
                                          <p:attrName>r</p:attrName>
                                        </p:attrNameLst>
                                      </p:cBhvr>
                                    </p:animRot>
                                  </p:childTnLst>
                                </p:cTn>
                              </p:par>
                              <p:par>
                                <p:cTn id="17" presetID="32" presetClass="emph" presetSubtype="0" fill="hold" nodeType="withEffect">
                                  <p:stCondLst>
                                    <p:cond delay="0"/>
                                  </p:stCondLst>
                                  <p:childTnLst>
                                    <p:animRot by="120000">
                                      <p:cBhvr>
                                        <p:cTn id="18" dur="100" fill="hold">
                                          <p:stCondLst>
                                            <p:cond delay="0"/>
                                          </p:stCondLst>
                                        </p:cTn>
                                        <p:tgtEl>
                                          <p:spTgt spid="22"/>
                                        </p:tgtEl>
                                        <p:attrNameLst>
                                          <p:attrName>r</p:attrName>
                                        </p:attrNameLst>
                                      </p:cBhvr>
                                    </p:animRot>
                                    <p:animRot by="-240000">
                                      <p:cBhvr>
                                        <p:cTn id="19" dur="200" fill="hold">
                                          <p:stCondLst>
                                            <p:cond delay="200"/>
                                          </p:stCondLst>
                                        </p:cTn>
                                        <p:tgtEl>
                                          <p:spTgt spid="22"/>
                                        </p:tgtEl>
                                        <p:attrNameLst>
                                          <p:attrName>r</p:attrName>
                                        </p:attrNameLst>
                                      </p:cBhvr>
                                    </p:animRot>
                                    <p:animRot by="240000">
                                      <p:cBhvr>
                                        <p:cTn id="20" dur="200" fill="hold">
                                          <p:stCondLst>
                                            <p:cond delay="400"/>
                                          </p:stCondLst>
                                        </p:cTn>
                                        <p:tgtEl>
                                          <p:spTgt spid="22"/>
                                        </p:tgtEl>
                                        <p:attrNameLst>
                                          <p:attrName>r</p:attrName>
                                        </p:attrNameLst>
                                      </p:cBhvr>
                                    </p:animRot>
                                    <p:animRot by="-240000">
                                      <p:cBhvr>
                                        <p:cTn id="21" dur="200" fill="hold">
                                          <p:stCondLst>
                                            <p:cond delay="600"/>
                                          </p:stCondLst>
                                        </p:cTn>
                                        <p:tgtEl>
                                          <p:spTgt spid="22"/>
                                        </p:tgtEl>
                                        <p:attrNameLst>
                                          <p:attrName>r</p:attrName>
                                        </p:attrNameLst>
                                      </p:cBhvr>
                                    </p:animRot>
                                    <p:animRot by="120000">
                                      <p:cBhvr>
                                        <p:cTn id="22" dur="200" fill="hold">
                                          <p:stCondLst>
                                            <p:cond delay="800"/>
                                          </p:stCondLst>
                                        </p:cTn>
                                        <p:tgtEl>
                                          <p:spTgt spid="22"/>
                                        </p:tgtEl>
                                        <p:attrNameLst>
                                          <p:attrName>r</p:attrName>
                                        </p:attrNameLst>
                                      </p:cBhvr>
                                    </p:animRot>
                                  </p:childTnLst>
                                </p:cTn>
                              </p:par>
                              <p:par>
                                <p:cTn id="23" presetID="32" presetClass="emph" presetSubtype="0" fill="hold" nodeType="withEffect">
                                  <p:stCondLst>
                                    <p:cond delay="0"/>
                                  </p:stCondLst>
                                  <p:childTnLst>
                                    <p:animRot by="120000">
                                      <p:cBhvr>
                                        <p:cTn id="24" dur="100" fill="hold">
                                          <p:stCondLst>
                                            <p:cond delay="0"/>
                                          </p:stCondLst>
                                        </p:cTn>
                                        <p:tgtEl>
                                          <p:spTgt spid="23"/>
                                        </p:tgtEl>
                                        <p:attrNameLst>
                                          <p:attrName>r</p:attrName>
                                        </p:attrNameLst>
                                      </p:cBhvr>
                                    </p:animRot>
                                    <p:animRot by="-240000">
                                      <p:cBhvr>
                                        <p:cTn id="25" dur="200" fill="hold">
                                          <p:stCondLst>
                                            <p:cond delay="200"/>
                                          </p:stCondLst>
                                        </p:cTn>
                                        <p:tgtEl>
                                          <p:spTgt spid="23"/>
                                        </p:tgtEl>
                                        <p:attrNameLst>
                                          <p:attrName>r</p:attrName>
                                        </p:attrNameLst>
                                      </p:cBhvr>
                                    </p:animRot>
                                    <p:animRot by="240000">
                                      <p:cBhvr>
                                        <p:cTn id="26" dur="200" fill="hold">
                                          <p:stCondLst>
                                            <p:cond delay="400"/>
                                          </p:stCondLst>
                                        </p:cTn>
                                        <p:tgtEl>
                                          <p:spTgt spid="23"/>
                                        </p:tgtEl>
                                        <p:attrNameLst>
                                          <p:attrName>r</p:attrName>
                                        </p:attrNameLst>
                                      </p:cBhvr>
                                    </p:animRot>
                                    <p:animRot by="-240000">
                                      <p:cBhvr>
                                        <p:cTn id="27" dur="200" fill="hold">
                                          <p:stCondLst>
                                            <p:cond delay="600"/>
                                          </p:stCondLst>
                                        </p:cTn>
                                        <p:tgtEl>
                                          <p:spTgt spid="23"/>
                                        </p:tgtEl>
                                        <p:attrNameLst>
                                          <p:attrName>r</p:attrName>
                                        </p:attrNameLst>
                                      </p:cBhvr>
                                    </p:animRot>
                                    <p:animRot by="120000">
                                      <p:cBhvr>
                                        <p:cTn id="28" dur="200" fill="hold">
                                          <p:stCondLst>
                                            <p:cond delay="800"/>
                                          </p:stCondLst>
                                        </p:cTn>
                                        <p:tgtEl>
                                          <p:spTgt spid="23"/>
                                        </p:tgtEl>
                                        <p:attrNameLst>
                                          <p:attrName>r</p:attrName>
                                        </p:attrNameLst>
                                      </p:cBhvr>
                                    </p:animRot>
                                  </p:childTnLst>
                                </p:cTn>
                              </p:par>
                              <p:par>
                                <p:cTn id="29" presetID="8" presetClass="emph" presetSubtype="0" fill="hold" nodeType="withEffect">
                                  <p:stCondLst>
                                    <p:cond delay="0"/>
                                  </p:stCondLst>
                                  <p:childTnLst>
                                    <p:animRot by="21600000">
                                      <p:cBhvr>
                                        <p:cTn id="30" dur="2000" fill="hold"/>
                                        <p:tgtEl>
                                          <p:spTgt spid="7"/>
                                        </p:tgtEl>
                                        <p:attrNameLst>
                                          <p:attrName>r</p:attrName>
                                        </p:attrNameLst>
                                      </p:cBhvr>
                                    </p:animRot>
                                  </p:childTnLst>
                                </p:cTn>
                              </p:par>
                              <p:par>
                                <p:cTn id="31" presetID="32" presetClass="emph" presetSubtype="0" fill="hold" nodeType="withEffect">
                                  <p:stCondLst>
                                    <p:cond delay="0"/>
                                  </p:stCondLst>
                                  <p:childTnLst>
                                    <p:animRot by="120000">
                                      <p:cBhvr>
                                        <p:cTn id="32" dur="100" fill="hold">
                                          <p:stCondLst>
                                            <p:cond delay="0"/>
                                          </p:stCondLst>
                                        </p:cTn>
                                        <p:tgtEl>
                                          <p:spTgt spid="18"/>
                                        </p:tgtEl>
                                        <p:attrNameLst>
                                          <p:attrName>r</p:attrName>
                                        </p:attrNameLst>
                                      </p:cBhvr>
                                    </p:animRot>
                                    <p:animRot by="-240000">
                                      <p:cBhvr>
                                        <p:cTn id="33" dur="200" fill="hold">
                                          <p:stCondLst>
                                            <p:cond delay="200"/>
                                          </p:stCondLst>
                                        </p:cTn>
                                        <p:tgtEl>
                                          <p:spTgt spid="18"/>
                                        </p:tgtEl>
                                        <p:attrNameLst>
                                          <p:attrName>r</p:attrName>
                                        </p:attrNameLst>
                                      </p:cBhvr>
                                    </p:animRot>
                                    <p:animRot by="240000">
                                      <p:cBhvr>
                                        <p:cTn id="34" dur="200" fill="hold">
                                          <p:stCondLst>
                                            <p:cond delay="400"/>
                                          </p:stCondLst>
                                        </p:cTn>
                                        <p:tgtEl>
                                          <p:spTgt spid="18"/>
                                        </p:tgtEl>
                                        <p:attrNameLst>
                                          <p:attrName>r</p:attrName>
                                        </p:attrNameLst>
                                      </p:cBhvr>
                                    </p:animRot>
                                    <p:animRot by="-240000">
                                      <p:cBhvr>
                                        <p:cTn id="35" dur="200" fill="hold">
                                          <p:stCondLst>
                                            <p:cond delay="600"/>
                                          </p:stCondLst>
                                        </p:cTn>
                                        <p:tgtEl>
                                          <p:spTgt spid="18"/>
                                        </p:tgtEl>
                                        <p:attrNameLst>
                                          <p:attrName>r</p:attrName>
                                        </p:attrNameLst>
                                      </p:cBhvr>
                                    </p:animRot>
                                    <p:animRot by="120000">
                                      <p:cBhvr>
                                        <p:cTn id="36" dur="200" fill="hold">
                                          <p:stCondLst>
                                            <p:cond delay="800"/>
                                          </p:stCondLst>
                                        </p:cTn>
                                        <p:tgtEl>
                                          <p:spTgt spid="18"/>
                                        </p:tgtEl>
                                        <p:attrNameLst>
                                          <p:attrName>r</p:attrName>
                                        </p:attrNameLst>
                                      </p:cBhvr>
                                    </p:animRot>
                                  </p:childTnLst>
                                </p:cTn>
                              </p:par>
                              <p:par>
                                <p:cTn id="37" presetID="32" presetClass="emph" presetSubtype="0" fill="hold" nodeType="withEffect">
                                  <p:stCondLst>
                                    <p:cond delay="0"/>
                                  </p:stCondLst>
                                  <p:childTnLst>
                                    <p:animRot by="120000">
                                      <p:cBhvr>
                                        <p:cTn id="38" dur="100" fill="hold">
                                          <p:stCondLst>
                                            <p:cond delay="0"/>
                                          </p:stCondLst>
                                        </p:cTn>
                                        <p:tgtEl>
                                          <p:spTgt spid="17"/>
                                        </p:tgtEl>
                                        <p:attrNameLst>
                                          <p:attrName>r</p:attrName>
                                        </p:attrNameLst>
                                      </p:cBhvr>
                                    </p:animRot>
                                    <p:animRot by="-240000">
                                      <p:cBhvr>
                                        <p:cTn id="39" dur="200" fill="hold">
                                          <p:stCondLst>
                                            <p:cond delay="200"/>
                                          </p:stCondLst>
                                        </p:cTn>
                                        <p:tgtEl>
                                          <p:spTgt spid="17"/>
                                        </p:tgtEl>
                                        <p:attrNameLst>
                                          <p:attrName>r</p:attrName>
                                        </p:attrNameLst>
                                      </p:cBhvr>
                                    </p:animRot>
                                    <p:animRot by="240000">
                                      <p:cBhvr>
                                        <p:cTn id="40" dur="200" fill="hold">
                                          <p:stCondLst>
                                            <p:cond delay="400"/>
                                          </p:stCondLst>
                                        </p:cTn>
                                        <p:tgtEl>
                                          <p:spTgt spid="17"/>
                                        </p:tgtEl>
                                        <p:attrNameLst>
                                          <p:attrName>r</p:attrName>
                                        </p:attrNameLst>
                                      </p:cBhvr>
                                    </p:animRot>
                                    <p:animRot by="-240000">
                                      <p:cBhvr>
                                        <p:cTn id="41" dur="200" fill="hold">
                                          <p:stCondLst>
                                            <p:cond delay="600"/>
                                          </p:stCondLst>
                                        </p:cTn>
                                        <p:tgtEl>
                                          <p:spTgt spid="17"/>
                                        </p:tgtEl>
                                        <p:attrNameLst>
                                          <p:attrName>r</p:attrName>
                                        </p:attrNameLst>
                                      </p:cBhvr>
                                    </p:animRot>
                                    <p:animRot by="120000">
                                      <p:cBhvr>
                                        <p:cTn id="42" dur="200" fill="hold">
                                          <p:stCondLst>
                                            <p:cond delay="800"/>
                                          </p:stCondLst>
                                        </p:cTn>
                                        <p:tgtEl>
                                          <p:spTgt spid="17"/>
                                        </p:tgtEl>
                                        <p:attrNameLst>
                                          <p:attrName>r</p:attrName>
                                        </p:attrNameLst>
                                      </p:cBhvr>
                                    </p:animRot>
                                  </p:childTnLst>
                                </p:cTn>
                              </p:par>
                              <p:par>
                                <p:cTn id="43" presetID="32" presetClass="emph" presetSubtype="0" fill="hold" nodeType="withEffect">
                                  <p:stCondLst>
                                    <p:cond delay="0"/>
                                  </p:stCondLst>
                                  <p:childTnLst>
                                    <p:animRot by="120000">
                                      <p:cBhvr>
                                        <p:cTn id="44" dur="100" fill="hold">
                                          <p:stCondLst>
                                            <p:cond delay="0"/>
                                          </p:stCondLst>
                                        </p:cTn>
                                        <p:tgtEl>
                                          <p:spTgt spid="14"/>
                                        </p:tgtEl>
                                        <p:attrNameLst>
                                          <p:attrName>r</p:attrName>
                                        </p:attrNameLst>
                                      </p:cBhvr>
                                    </p:animRot>
                                    <p:animRot by="-240000">
                                      <p:cBhvr>
                                        <p:cTn id="45" dur="200" fill="hold">
                                          <p:stCondLst>
                                            <p:cond delay="200"/>
                                          </p:stCondLst>
                                        </p:cTn>
                                        <p:tgtEl>
                                          <p:spTgt spid="14"/>
                                        </p:tgtEl>
                                        <p:attrNameLst>
                                          <p:attrName>r</p:attrName>
                                        </p:attrNameLst>
                                      </p:cBhvr>
                                    </p:animRot>
                                    <p:animRot by="240000">
                                      <p:cBhvr>
                                        <p:cTn id="46" dur="200" fill="hold">
                                          <p:stCondLst>
                                            <p:cond delay="400"/>
                                          </p:stCondLst>
                                        </p:cTn>
                                        <p:tgtEl>
                                          <p:spTgt spid="14"/>
                                        </p:tgtEl>
                                        <p:attrNameLst>
                                          <p:attrName>r</p:attrName>
                                        </p:attrNameLst>
                                      </p:cBhvr>
                                    </p:animRot>
                                    <p:animRot by="-240000">
                                      <p:cBhvr>
                                        <p:cTn id="47" dur="200" fill="hold">
                                          <p:stCondLst>
                                            <p:cond delay="600"/>
                                          </p:stCondLst>
                                        </p:cTn>
                                        <p:tgtEl>
                                          <p:spTgt spid="14"/>
                                        </p:tgtEl>
                                        <p:attrNameLst>
                                          <p:attrName>r</p:attrName>
                                        </p:attrNameLst>
                                      </p:cBhvr>
                                    </p:animRot>
                                    <p:animRot by="120000">
                                      <p:cBhvr>
                                        <p:cTn id="48" dur="200" fill="hold">
                                          <p:stCondLst>
                                            <p:cond delay="800"/>
                                          </p:stCondLst>
                                        </p:cTn>
                                        <p:tgtEl>
                                          <p:spTgt spid="14"/>
                                        </p:tgtEl>
                                        <p:attrNameLst>
                                          <p:attrName>r</p:attrName>
                                        </p:attrNameLst>
                                      </p:cBhvr>
                                    </p:animRot>
                                  </p:childTnLst>
                                </p:cTn>
                              </p:par>
                              <p:par>
                                <p:cTn id="49" presetID="32" presetClass="emph" presetSubtype="0" fill="hold" nodeType="withEffect">
                                  <p:stCondLst>
                                    <p:cond delay="0"/>
                                  </p:stCondLst>
                                  <p:childTnLst>
                                    <p:animRot by="120000">
                                      <p:cBhvr>
                                        <p:cTn id="50" dur="100" fill="hold">
                                          <p:stCondLst>
                                            <p:cond delay="0"/>
                                          </p:stCondLst>
                                        </p:cTn>
                                        <p:tgtEl>
                                          <p:spTgt spid="9"/>
                                        </p:tgtEl>
                                        <p:attrNameLst>
                                          <p:attrName>r</p:attrName>
                                        </p:attrNameLst>
                                      </p:cBhvr>
                                    </p:animRot>
                                    <p:animRot by="-240000">
                                      <p:cBhvr>
                                        <p:cTn id="51" dur="200" fill="hold">
                                          <p:stCondLst>
                                            <p:cond delay="200"/>
                                          </p:stCondLst>
                                        </p:cTn>
                                        <p:tgtEl>
                                          <p:spTgt spid="9"/>
                                        </p:tgtEl>
                                        <p:attrNameLst>
                                          <p:attrName>r</p:attrName>
                                        </p:attrNameLst>
                                      </p:cBhvr>
                                    </p:animRot>
                                    <p:animRot by="240000">
                                      <p:cBhvr>
                                        <p:cTn id="52" dur="200" fill="hold">
                                          <p:stCondLst>
                                            <p:cond delay="400"/>
                                          </p:stCondLst>
                                        </p:cTn>
                                        <p:tgtEl>
                                          <p:spTgt spid="9"/>
                                        </p:tgtEl>
                                        <p:attrNameLst>
                                          <p:attrName>r</p:attrName>
                                        </p:attrNameLst>
                                      </p:cBhvr>
                                    </p:animRot>
                                    <p:animRot by="-240000">
                                      <p:cBhvr>
                                        <p:cTn id="53" dur="200" fill="hold">
                                          <p:stCondLst>
                                            <p:cond delay="600"/>
                                          </p:stCondLst>
                                        </p:cTn>
                                        <p:tgtEl>
                                          <p:spTgt spid="9"/>
                                        </p:tgtEl>
                                        <p:attrNameLst>
                                          <p:attrName>r</p:attrName>
                                        </p:attrNameLst>
                                      </p:cBhvr>
                                    </p:animRot>
                                    <p:animRot by="120000">
                                      <p:cBhvr>
                                        <p:cTn id="54" dur="200" fill="hold">
                                          <p:stCondLst>
                                            <p:cond delay="800"/>
                                          </p:stCondLst>
                                        </p:cTn>
                                        <p:tgtEl>
                                          <p:spTgt spid="9"/>
                                        </p:tgtEl>
                                        <p:attrNameLst>
                                          <p:attrName>r</p:attrName>
                                        </p:attrNameLst>
                                      </p:cBhvr>
                                    </p:animRot>
                                  </p:childTnLst>
                                </p:cTn>
                              </p:par>
                              <p:par>
                                <p:cTn id="55" presetID="32" presetClass="emph" presetSubtype="0" fill="hold" nodeType="withEffect">
                                  <p:stCondLst>
                                    <p:cond delay="0"/>
                                  </p:stCondLst>
                                  <p:childTnLst>
                                    <p:animRot by="120000">
                                      <p:cBhvr>
                                        <p:cTn id="56" dur="100" fill="hold">
                                          <p:stCondLst>
                                            <p:cond delay="0"/>
                                          </p:stCondLst>
                                        </p:cTn>
                                        <p:tgtEl>
                                          <p:spTgt spid="10"/>
                                        </p:tgtEl>
                                        <p:attrNameLst>
                                          <p:attrName>r</p:attrName>
                                        </p:attrNameLst>
                                      </p:cBhvr>
                                    </p:animRot>
                                    <p:animRot by="-240000">
                                      <p:cBhvr>
                                        <p:cTn id="57" dur="200" fill="hold">
                                          <p:stCondLst>
                                            <p:cond delay="200"/>
                                          </p:stCondLst>
                                        </p:cTn>
                                        <p:tgtEl>
                                          <p:spTgt spid="10"/>
                                        </p:tgtEl>
                                        <p:attrNameLst>
                                          <p:attrName>r</p:attrName>
                                        </p:attrNameLst>
                                      </p:cBhvr>
                                    </p:animRot>
                                    <p:animRot by="240000">
                                      <p:cBhvr>
                                        <p:cTn id="58" dur="200" fill="hold">
                                          <p:stCondLst>
                                            <p:cond delay="400"/>
                                          </p:stCondLst>
                                        </p:cTn>
                                        <p:tgtEl>
                                          <p:spTgt spid="10"/>
                                        </p:tgtEl>
                                        <p:attrNameLst>
                                          <p:attrName>r</p:attrName>
                                        </p:attrNameLst>
                                      </p:cBhvr>
                                    </p:animRot>
                                    <p:animRot by="-240000">
                                      <p:cBhvr>
                                        <p:cTn id="59" dur="200" fill="hold">
                                          <p:stCondLst>
                                            <p:cond delay="600"/>
                                          </p:stCondLst>
                                        </p:cTn>
                                        <p:tgtEl>
                                          <p:spTgt spid="10"/>
                                        </p:tgtEl>
                                        <p:attrNameLst>
                                          <p:attrName>r</p:attrName>
                                        </p:attrNameLst>
                                      </p:cBhvr>
                                    </p:animRot>
                                    <p:animRot by="120000">
                                      <p:cBhvr>
                                        <p:cTn id="60" dur="200" fill="hold">
                                          <p:stCondLst>
                                            <p:cond delay="800"/>
                                          </p:stCondLst>
                                        </p:cTn>
                                        <p:tgtEl>
                                          <p:spTgt spid="10"/>
                                        </p:tgtEl>
                                        <p:attrNameLst>
                                          <p:attrName>r</p:attrName>
                                        </p:attrNameLst>
                                      </p:cBhvr>
                                    </p:animRot>
                                  </p:childTnLst>
                                </p:cTn>
                              </p:par>
                              <p:par>
                                <p:cTn id="61" presetID="32" presetClass="emph" presetSubtype="0" fill="hold" nodeType="withEffect">
                                  <p:stCondLst>
                                    <p:cond delay="0"/>
                                  </p:stCondLst>
                                  <p:childTnLst>
                                    <p:animRot by="120000">
                                      <p:cBhvr>
                                        <p:cTn id="62" dur="100" fill="hold">
                                          <p:stCondLst>
                                            <p:cond delay="0"/>
                                          </p:stCondLst>
                                        </p:cTn>
                                        <p:tgtEl>
                                          <p:spTgt spid="8"/>
                                        </p:tgtEl>
                                        <p:attrNameLst>
                                          <p:attrName>r</p:attrName>
                                        </p:attrNameLst>
                                      </p:cBhvr>
                                    </p:animRot>
                                    <p:animRot by="-240000">
                                      <p:cBhvr>
                                        <p:cTn id="63" dur="200" fill="hold">
                                          <p:stCondLst>
                                            <p:cond delay="200"/>
                                          </p:stCondLst>
                                        </p:cTn>
                                        <p:tgtEl>
                                          <p:spTgt spid="8"/>
                                        </p:tgtEl>
                                        <p:attrNameLst>
                                          <p:attrName>r</p:attrName>
                                        </p:attrNameLst>
                                      </p:cBhvr>
                                    </p:animRot>
                                    <p:animRot by="240000">
                                      <p:cBhvr>
                                        <p:cTn id="64" dur="200" fill="hold">
                                          <p:stCondLst>
                                            <p:cond delay="400"/>
                                          </p:stCondLst>
                                        </p:cTn>
                                        <p:tgtEl>
                                          <p:spTgt spid="8"/>
                                        </p:tgtEl>
                                        <p:attrNameLst>
                                          <p:attrName>r</p:attrName>
                                        </p:attrNameLst>
                                      </p:cBhvr>
                                    </p:animRot>
                                    <p:animRot by="-240000">
                                      <p:cBhvr>
                                        <p:cTn id="65" dur="200" fill="hold">
                                          <p:stCondLst>
                                            <p:cond delay="600"/>
                                          </p:stCondLst>
                                        </p:cTn>
                                        <p:tgtEl>
                                          <p:spTgt spid="8"/>
                                        </p:tgtEl>
                                        <p:attrNameLst>
                                          <p:attrName>r</p:attrName>
                                        </p:attrNameLst>
                                      </p:cBhvr>
                                    </p:animRot>
                                    <p:animRot by="120000">
                                      <p:cBhvr>
                                        <p:cTn id="66" dur="200" fill="hold">
                                          <p:stCondLst>
                                            <p:cond delay="800"/>
                                          </p:stCondLst>
                                        </p:cTn>
                                        <p:tgtEl>
                                          <p:spTgt spid="8"/>
                                        </p:tgtEl>
                                        <p:attrNameLst>
                                          <p:attrName>r</p:attrName>
                                        </p:attrNameLst>
                                      </p:cBhvr>
                                    </p:animRot>
                                  </p:childTnLst>
                                </p:cTn>
                              </p:par>
                              <p:par>
                                <p:cTn id="67" presetID="32" presetClass="emph" presetSubtype="0" fill="hold" nodeType="withEffect">
                                  <p:stCondLst>
                                    <p:cond delay="0"/>
                                  </p:stCondLst>
                                  <p:childTnLst>
                                    <p:animRot by="120000">
                                      <p:cBhvr>
                                        <p:cTn id="68" dur="100" fill="hold">
                                          <p:stCondLst>
                                            <p:cond delay="0"/>
                                          </p:stCondLst>
                                        </p:cTn>
                                        <p:tgtEl>
                                          <p:spTgt spid="12"/>
                                        </p:tgtEl>
                                        <p:attrNameLst>
                                          <p:attrName>r</p:attrName>
                                        </p:attrNameLst>
                                      </p:cBhvr>
                                    </p:animRot>
                                    <p:animRot by="-240000">
                                      <p:cBhvr>
                                        <p:cTn id="69" dur="200" fill="hold">
                                          <p:stCondLst>
                                            <p:cond delay="200"/>
                                          </p:stCondLst>
                                        </p:cTn>
                                        <p:tgtEl>
                                          <p:spTgt spid="12"/>
                                        </p:tgtEl>
                                        <p:attrNameLst>
                                          <p:attrName>r</p:attrName>
                                        </p:attrNameLst>
                                      </p:cBhvr>
                                    </p:animRot>
                                    <p:animRot by="240000">
                                      <p:cBhvr>
                                        <p:cTn id="70" dur="200" fill="hold">
                                          <p:stCondLst>
                                            <p:cond delay="400"/>
                                          </p:stCondLst>
                                        </p:cTn>
                                        <p:tgtEl>
                                          <p:spTgt spid="12"/>
                                        </p:tgtEl>
                                        <p:attrNameLst>
                                          <p:attrName>r</p:attrName>
                                        </p:attrNameLst>
                                      </p:cBhvr>
                                    </p:animRot>
                                    <p:animRot by="-240000">
                                      <p:cBhvr>
                                        <p:cTn id="71" dur="200" fill="hold">
                                          <p:stCondLst>
                                            <p:cond delay="600"/>
                                          </p:stCondLst>
                                        </p:cTn>
                                        <p:tgtEl>
                                          <p:spTgt spid="12"/>
                                        </p:tgtEl>
                                        <p:attrNameLst>
                                          <p:attrName>r</p:attrName>
                                        </p:attrNameLst>
                                      </p:cBhvr>
                                    </p:animRot>
                                    <p:animRot by="120000">
                                      <p:cBhvr>
                                        <p:cTn id="72" dur="200" fill="hold">
                                          <p:stCondLst>
                                            <p:cond delay="800"/>
                                          </p:stCondLst>
                                        </p:cTn>
                                        <p:tgtEl>
                                          <p:spTgt spid="12"/>
                                        </p:tgtEl>
                                        <p:attrNameLst>
                                          <p:attrName>r</p:attrName>
                                        </p:attrNameLst>
                                      </p:cBhvr>
                                    </p:animRot>
                                  </p:childTnLst>
                                </p:cTn>
                              </p:par>
                              <p:par>
                                <p:cTn id="73" presetID="32" presetClass="emph" presetSubtype="0" fill="hold" nodeType="withEffect">
                                  <p:stCondLst>
                                    <p:cond delay="0"/>
                                  </p:stCondLst>
                                  <p:childTnLst>
                                    <p:animRot by="120000">
                                      <p:cBhvr>
                                        <p:cTn id="74" dur="100" fill="hold">
                                          <p:stCondLst>
                                            <p:cond delay="0"/>
                                          </p:stCondLst>
                                        </p:cTn>
                                        <p:tgtEl>
                                          <p:spTgt spid="11"/>
                                        </p:tgtEl>
                                        <p:attrNameLst>
                                          <p:attrName>r</p:attrName>
                                        </p:attrNameLst>
                                      </p:cBhvr>
                                    </p:animRot>
                                    <p:animRot by="-240000">
                                      <p:cBhvr>
                                        <p:cTn id="75" dur="200" fill="hold">
                                          <p:stCondLst>
                                            <p:cond delay="200"/>
                                          </p:stCondLst>
                                        </p:cTn>
                                        <p:tgtEl>
                                          <p:spTgt spid="11"/>
                                        </p:tgtEl>
                                        <p:attrNameLst>
                                          <p:attrName>r</p:attrName>
                                        </p:attrNameLst>
                                      </p:cBhvr>
                                    </p:animRot>
                                    <p:animRot by="240000">
                                      <p:cBhvr>
                                        <p:cTn id="76" dur="200" fill="hold">
                                          <p:stCondLst>
                                            <p:cond delay="400"/>
                                          </p:stCondLst>
                                        </p:cTn>
                                        <p:tgtEl>
                                          <p:spTgt spid="11"/>
                                        </p:tgtEl>
                                        <p:attrNameLst>
                                          <p:attrName>r</p:attrName>
                                        </p:attrNameLst>
                                      </p:cBhvr>
                                    </p:animRot>
                                    <p:animRot by="-240000">
                                      <p:cBhvr>
                                        <p:cTn id="77" dur="200" fill="hold">
                                          <p:stCondLst>
                                            <p:cond delay="600"/>
                                          </p:stCondLst>
                                        </p:cTn>
                                        <p:tgtEl>
                                          <p:spTgt spid="11"/>
                                        </p:tgtEl>
                                        <p:attrNameLst>
                                          <p:attrName>r</p:attrName>
                                        </p:attrNameLst>
                                      </p:cBhvr>
                                    </p:animRot>
                                    <p:animRot by="120000">
                                      <p:cBhvr>
                                        <p:cTn id="78" dur="200" fill="hold">
                                          <p:stCondLst>
                                            <p:cond delay="800"/>
                                          </p:stCondLst>
                                        </p:cTn>
                                        <p:tgtEl>
                                          <p:spTgt spid="11"/>
                                        </p:tgtEl>
                                        <p:attrNameLst>
                                          <p:attrName>r</p:attrName>
                                        </p:attrNameLst>
                                      </p:cBhvr>
                                    </p:animRot>
                                  </p:childTnLst>
                                </p:cTn>
                              </p:par>
                              <p:par>
                                <p:cTn id="79" presetID="32" presetClass="emph" presetSubtype="0" fill="hold" nodeType="withEffect">
                                  <p:stCondLst>
                                    <p:cond delay="0"/>
                                  </p:stCondLst>
                                  <p:childTnLst>
                                    <p:animRot by="120000">
                                      <p:cBhvr>
                                        <p:cTn id="80" dur="100" fill="hold">
                                          <p:stCondLst>
                                            <p:cond delay="0"/>
                                          </p:stCondLst>
                                        </p:cTn>
                                        <p:tgtEl>
                                          <p:spTgt spid="24"/>
                                        </p:tgtEl>
                                        <p:attrNameLst>
                                          <p:attrName>r</p:attrName>
                                        </p:attrNameLst>
                                      </p:cBhvr>
                                    </p:animRot>
                                    <p:animRot by="-240000">
                                      <p:cBhvr>
                                        <p:cTn id="81" dur="200" fill="hold">
                                          <p:stCondLst>
                                            <p:cond delay="200"/>
                                          </p:stCondLst>
                                        </p:cTn>
                                        <p:tgtEl>
                                          <p:spTgt spid="24"/>
                                        </p:tgtEl>
                                        <p:attrNameLst>
                                          <p:attrName>r</p:attrName>
                                        </p:attrNameLst>
                                      </p:cBhvr>
                                    </p:animRot>
                                    <p:animRot by="240000">
                                      <p:cBhvr>
                                        <p:cTn id="82" dur="200" fill="hold">
                                          <p:stCondLst>
                                            <p:cond delay="400"/>
                                          </p:stCondLst>
                                        </p:cTn>
                                        <p:tgtEl>
                                          <p:spTgt spid="24"/>
                                        </p:tgtEl>
                                        <p:attrNameLst>
                                          <p:attrName>r</p:attrName>
                                        </p:attrNameLst>
                                      </p:cBhvr>
                                    </p:animRot>
                                    <p:animRot by="-240000">
                                      <p:cBhvr>
                                        <p:cTn id="83" dur="200" fill="hold">
                                          <p:stCondLst>
                                            <p:cond delay="600"/>
                                          </p:stCondLst>
                                        </p:cTn>
                                        <p:tgtEl>
                                          <p:spTgt spid="24"/>
                                        </p:tgtEl>
                                        <p:attrNameLst>
                                          <p:attrName>r</p:attrName>
                                        </p:attrNameLst>
                                      </p:cBhvr>
                                    </p:animRot>
                                    <p:animRot by="120000">
                                      <p:cBhvr>
                                        <p:cTn id="84" dur="200" fill="hold">
                                          <p:stCondLst>
                                            <p:cond delay="800"/>
                                          </p:stCondLst>
                                        </p:cTn>
                                        <p:tgtEl>
                                          <p:spTgt spid="24"/>
                                        </p:tgtEl>
                                        <p:attrNameLst>
                                          <p:attrName>r</p:attrName>
                                        </p:attrNameLst>
                                      </p:cBhvr>
                                    </p:animRot>
                                  </p:childTnLst>
                                </p:cTn>
                              </p:par>
                              <p:par>
                                <p:cTn id="85" presetID="32" presetClass="emph" presetSubtype="0" fill="hold" nodeType="withEffect">
                                  <p:stCondLst>
                                    <p:cond delay="0"/>
                                  </p:stCondLst>
                                  <p:childTnLst>
                                    <p:animRot by="120000">
                                      <p:cBhvr>
                                        <p:cTn id="86" dur="100" fill="hold">
                                          <p:stCondLst>
                                            <p:cond delay="0"/>
                                          </p:stCondLst>
                                        </p:cTn>
                                        <p:tgtEl>
                                          <p:spTgt spid="25"/>
                                        </p:tgtEl>
                                        <p:attrNameLst>
                                          <p:attrName>r</p:attrName>
                                        </p:attrNameLst>
                                      </p:cBhvr>
                                    </p:animRot>
                                    <p:animRot by="-240000">
                                      <p:cBhvr>
                                        <p:cTn id="87" dur="200" fill="hold">
                                          <p:stCondLst>
                                            <p:cond delay="200"/>
                                          </p:stCondLst>
                                        </p:cTn>
                                        <p:tgtEl>
                                          <p:spTgt spid="25"/>
                                        </p:tgtEl>
                                        <p:attrNameLst>
                                          <p:attrName>r</p:attrName>
                                        </p:attrNameLst>
                                      </p:cBhvr>
                                    </p:animRot>
                                    <p:animRot by="240000">
                                      <p:cBhvr>
                                        <p:cTn id="88" dur="200" fill="hold">
                                          <p:stCondLst>
                                            <p:cond delay="400"/>
                                          </p:stCondLst>
                                        </p:cTn>
                                        <p:tgtEl>
                                          <p:spTgt spid="25"/>
                                        </p:tgtEl>
                                        <p:attrNameLst>
                                          <p:attrName>r</p:attrName>
                                        </p:attrNameLst>
                                      </p:cBhvr>
                                    </p:animRot>
                                    <p:animRot by="-240000">
                                      <p:cBhvr>
                                        <p:cTn id="89" dur="200" fill="hold">
                                          <p:stCondLst>
                                            <p:cond delay="600"/>
                                          </p:stCondLst>
                                        </p:cTn>
                                        <p:tgtEl>
                                          <p:spTgt spid="25"/>
                                        </p:tgtEl>
                                        <p:attrNameLst>
                                          <p:attrName>r</p:attrName>
                                        </p:attrNameLst>
                                      </p:cBhvr>
                                    </p:animRot>
                                    <p:animRot by="120000">
                                      <p:cBhvr>
                                        <p:cTn id="90" dur="200" fill="hold">
                                          <p:stCondLst>
                                            <p:cond delay="800"/>
                                          </p:stCondLst>
                                        </p:cTn>
                                        <p:tgtEl>
                                          <p:spTgt spid="25"/>
                                        </p:tgtEl>
                                        <p:attrNameLst>
                                          <p:attrName>r</p:attrName>
                                        </p:attrNameLst>
                                      </p:cBhvr>
                                    </p:animRot>
                                  </p:childTnLst>
                                </p:cTn>
                              </p:par>
                              <p:par>
                                <p:cTn id="91" presetID="32" presetClass="emph" presetSubtype="0" fill="hold" nodeType="withEffect">
                                  <p:stCondLst>
                                    <p:cond delay="0"/>
                                  </p:stCondLst>
                                  <p:childTnLst>
                                    <p:animRot by="120000">
                                      <p:cBhvr>
                                        <p:cTn id="92" dur="100" fill="hold">
                                          <p:stCondLst>
                                            <p:cond delay="0"/>
                                          </p:stCondLst>
                                        </p:cTn>
                                        <p:tgtEl>
                                          <p:spTgt spid="13"/>
                                        </p:tgtEl>
                                        <p:attrNameLst>
                                          <p:attrName>r</p:attrName>
                                        </p:attrNameLst>
                                      </p:cBhvr>
                                    </p:animRot>
                                    <p:animRot by="-240000">
                                      <p:cBhvr>
                                        <p:cTn id="93" dur="200" fill="hold">
                                          <p:stCondLst>
                                            <p:cond delay="200"/>
                                          </p:stCondLst>
                                        </p:cTn>
                                        <p:tgtEl>
                                          <p:spTgt spid="13"/>
                                        </p:tgtEl>
                                        <p:attrNameLst>
                                          <p:attrName>r</p:attrName>
                                        </p:attrNameLst>
                                      </p:cBhvr>
                                    </p:animRot>
                                    <p:animRot by="240000">
                                      <p:cBhvr>
                                        <p:cTn id="94" dur="200" fill="hold">
                                          <p:stCondLst>
                                            <p:cond delay="400"/>
                                          </p:stCondLst>
                                        </p:cTn>
                                        <p:tgtEl>
                                          <p:spTgt spid="13"/>
                                        </p:tgtEl>
                                        <p:attrNameLst>
                                          <p:attrName>r</p:attrName>
                                        </p:attrNameLst>
                                      </p:cBhvr>
                                    </p:animRot>
                                    <p:animRot by="-240000">
                                      <p:cBhvr>
                                        <p:cTn id="95" dur="200" fill="hold">
                                          <p:stCondLst>
                                            <p:cond delay="600"/>
                                          </p:stCondLst>
                                        </p:cTn>
                                        <p:tgtEl>
                                          <p:spTgt spid="13"/>
                                        </p:tgtEl>
                                        <p:attrNameLst>
                                          <p:attrName>r</p:attrName>
                                        </p:attrNameLst>
                                      </p:cBhvr>
                                    </p:animRot>
                                    <p:animRot by="120000">
                                      <p:cBhvr>
                                        <p:cTn id="96" dur="200" fill="hold">
                                          <p:stCondLst>
                                            <p:cond delay="800"/>
                                          </p:stCondLst>
                                        </p:cTn>
                                        <p:tgtEl>
                                          <p:spTgt spid="13"/>
                                        </p:tgtEl>
                                        <p:attrNameLst>
                                          <p:attrName>r</p:attrName>
                                        </p:attrNameLst>
                                      </p:cBhvr>
                                    </p:animRot>
                                  </p:childTnLst>
                                </p:cTn>
                              </p:par>
                              <p:par>
                                <p:cTn id="97" presetID="32" presetClass="emph" presetSubtype="0" fill="hold" nodeType="withEffect">
                                  <p:stCondLst>
                                    <p:cond delay="0"/>
                                  </p:stCondLst>
                                  <p:childTnLst>
                                    <p:animRot by="120000">
                                      <p:cBhvr>
                                        <p:cTn id="98" dur="100" fill="hold">
                                          <p:stCondLst>
                                            <p:cond delay="0"/>
                                          </p:stCondLst>
                                        </p:cTn>
                                        <p:tgtEl>
                                          <p:spTgt spid="16"/>
                                        </p:tgtEl>
                                        <p:attrNameLst>
                                          <p:attrName>r</p:attrName>
                                        </p:attrNameLst>
                                      </p:cBhvr>
                                    </p:animRot>
                                    <p:animRot by="-240000">
                                      <p:cBhvr>
                                        <p:cTn id="99" dur="200" fill="hold">
                                          <p:stCondLst>
                                            <p:cond delay="200"/>
                                          </p:stCondLst>
                                        </p:cTn>
                                        <p:tgtEl>
                                          <p:spTgt spid="16"/>
                                        </p:tgtEl>
                                        <p:attrNameLst>
                                          <p:attrName>r</p:attrName>
                                        </p:attrNameLst>
                                      </p:cBhvr>
                                    </p:animRot>
                                    <p:animRot by="240000">
                                      <p:cBhvr>
                                        <p:cTn id="100" dur="200" fill="hold">
                                          <p:stCondLst>
                                            <p:cond delay="400"/>
                                          </p:stCondLst>
                                        </p:cTn>
                                        <p:tgtEl>
                                          <p:spTgt spid="16"/>
                                        </p:tgtEl>
                                        <p:attrNameLst>
                                          <p:attrName>r</p:attrName>
                                        </p:attrNameLst>
                                      </p:cBhvr>
                                    </p:animRot>
                                    <p:animRot by="-240000">
                                      <p:cBhvr>
                                        <p:cTn id="101" dur="200" fill="hold">
                                          <p:stCondLst>
                                            <p:cond delay="600"/>
                                          </p:stCondLst>
                                        </p:cTn>
                                        <p:tgtEl>
                                          <p:spTgt spid="16"/>
                                        </p:tgtEl>
                                        <p:attrNameLst>
                                          <p:attrName>r</p:attrName>
                                        </p:attrNameLst>
                                      </p:cBhvr>
                                    </p:animRot>
                                    <p:animRot by="120000">
                                      <p:cBhvr>
                                        <p:cTn id="102" dur="200" fill="hold">
                                          <p:stCondLst>
                                            <p:cond delay="800"/>
                                          </p:stCondLst>
                                        </p:cTn>
                                        <p:tgtEl>
                                          <p:spTgt spid="16"/>
                                        </p:tgtEl>
                                        <p:attrNameLst>
                                          <p:attrName>r</p:attrName>
                                        </p:attrNameLst>
                                      </p:cBhvr>
                                    </p:animRot>
                                  </p:childTnLst>
                                </p:cTn>
                              </p:par>
                              <p:par>
                                <p:cTn id="103" presetID="32" presetClass="emph" presetSubtype="0" fill="hold" nodeType="withEffect">
                                  <p:stCondLst>
                                    <p:cond delay="0"/>
                                  </p:stCondLst>
                                  <p:childTnLst>
                                    <p:animRot by="120000">
                                      <p:cBhvr>
                                        <p:cTn id="104" dur="100" fill="hold">
                                          <p:stCondLst>
                                            <p:cond delay="0"/>
                                          </p:stCondLst>
                                        </p:cTn>
                                        <p:tgtEl>
                                          <p:spTgt spid="15"/>
                                        </p:tgtEl>
                                        <p:attrNameLst>
                                          <p:attrName>r</p:attrName>
                                        </p:attrNameLst>
                                      </p:cBhvr>
                                    </p:animRot>
                                    <p:animRot by="-240000">
                                      <p:cBhvr>
                                        <p:cTn id="105" dur="200" fill="hold">
                                          <p:stCondLst>
                                            <p:cond delay="200"/>
                                          </p:stCondLst>
                                        </p:cTn>
                                        <p:tgtEl>
                                          <p:spTgt spid="15"/>
                                        </p:tgtEl>
                                        <p:attrNameLst>
                                          <p:attrName>r</p:attrName>
                                        </p:attrNameLst>
                                      </p:cBhvr>
                                    </p:animRot>
                                    <p:animRot by="240000">
                                      <p:cBhvr>
                                        <p:cTn id="106" dur="200" fill="hold">
                                          <p:stCondLst>
                                            <p:cond delay="400"/>
                                          </p:stCondLst>
                                        </p:cTn>
                                        <p:tgtEl>
                                          <p:spTgt spid="15"/>
                                        </p:tgtEl>
                                        <p:attrNameLst>
                                          <p:attrName>r</p:attrName>
                                        </p:attrNameLst>
                                      </p:cBhvr>
                                    </p:animRot>
                                    <p:animRot by="-240000">
                                      <p:cBhvr>
                                        <p:cTn id="107" dur="200" fill="hold">
                                          <p:stCondLst>
                                            <p:cond delay="600"/>
                                          </p:stCondLst>
                                        </p:cTn>
                                        <p:tgtEl>
                                          <p:spTgt spid="15"/>
                                        </p:tgtEl>
                                        <p:attrNameLst>
                                          <p:attrName>r</p:attrName>
                                        </p:attrNameLst>
                                      </p:cBhvr>
                                    </p:animRot>
                                    <p:animRot by="120000">
                                      <p:cBhvr>
                                        <p:cTn id="108" dur="200" fill="hold">
                                          <p:stCondLst>
                                            <p:cond delay="800"/>
                                          </p:stCondLst>
                                        </p:cTn>
                                        <p:tgtEl>
                                          <p:spTgt spid="15"/>
                                        </p:tgtEl>
                                        <p:attrNameLst>
                                          <p:attrName>r</p:attrName>
                                        </p:attrNameLst>
                                      </p:cBhvr>
                                    </p:animRot>
                                  </p:childTnLst>
                                </p:cTn>
                              </p:par>
                              <p:par>
                                <p:cTn id="109" presetID="32" presetClass="emph" presetSubtype="0" fill="hold" nodeType="withEffect">
                                  <p:stCondLst>
                                    <p:cond delay="0"/>
                                  </p:stCondLst>
                                  <p:childTnLst>
                                    <p:animRot by="120000">
                                      <p:cBhvr>
                                        <p:cTn id="110" dur="100" fill="hold">
                                          <p:stCondLst>
                                            <p:cond delay="0"/>
                                          </p:stCondLst>
                                        </p:cTn>
                                        <p:tgtEl>
                                          <p:spTgt spid="26"/>
                                        </p:tgtEl>
                                        <p:attrNameLst>
                                          <p:attrName>r</p:attrName>
                                        </p:attrNameLst>
                                      </p:cBhvr>
                                    </p:animRot>
                                    <p:animRot by="-240000">
                                      <p:cBhvr>
                                        <p:cTn id="111" dur="200" fill="hold">
                                          <p:stCondLst>
                                            <p:cond delay="200"/>
                                          </p:stCondLst>
                                        </p:cTn>
                                        <p:tgtEl>
                                          <p:spTgt spid="26"/>
                                        </p:tgtEl>
                                        <p:attrNameLst>
                                          <p:attrName>r</p:attrName>
                                        </p:attrNameLst>
                                      </p:cBhvr>
                                    </p:animRot>
                                    <p:animRot by="240000">
                                      <p:cBhvr>
                                        <p:cTn id="112" dur="200" fill="hold">
                                          <p:stCondLst>
                                            <p:cond delay="400"/>
                                          </p:stCondLst>
                                        </p:cTn>
                                        <p:tgtEl>
                                          <p:spTgt spid="26"/>
                                        </p:tgtEl>
                                        <p:attrNameLst>
                                          <p:attrName>r</p:attrName>
                                        </p:attrNameLst>
                                      </p:cBhvr>
                                    </p:animRot>
                                    <p:animRot by="-240000">
                                      <p:cBhvr>
                                        <p:cTn id="113" dur="200" fill="hold">
                                          <p:stCondLst>
                                            <p:cond delay="600"/>
                                          </p:stCondLst>
                                        </p:cTn>
                                        <p:tgtEl>
                                          <p:spTgt spid="26"/>
                                        </p:tgtEl>
                                        <p:attrNameLst>
                                          <p:attrName>r</p:attrName>
                                        </p:attrNameLst>
                                      </p:cBhvr>
                                    </p:animRot>
                                    <p:animRot by="120000">
                                      <p:cBhvr>
                                        <p:cTn id="114" dur="200" fill="hold">
                                          <p:stCondLst>
                                            <p:cond delay="80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a:off x="-127701" y="-86955"/>
            <a:ext cx="726118" cy="726118"/>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 name="TextBox 4"/>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grpSp>
        <p:nvGrpSpPr>
          <p:cNvPr id="5" name="Group 5"/>
          <p:cNvGrpSpPr/>
          <p:nvPr/>
        </p:nvGrpSpPr>
        <p:grpSpPr>
          <a:xfrm>
            <a:off x="2599721" y="1215499"/>
            <a:ext cx="726118" cy="726118"/>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grpSp>
        <p:nvGrpSpPr>
          <p:cNvPr id="8" name="Group 8"/>
          <p:cNvGrpSpPr/>
          <p:nvPr/>
        </p:nvGrpSpPr>
        <p:grpSpPr>
          <a:xfrm rot="-10800000">
            <a:off x="3005711" y="692562"/>
            <a:ext cx="109480" cy="930580"/>
            <a:chOff x="0" y="0"/>
            <a:chExt cx="145973" cy="1240773"/>
          </a:xfrm>
        </p:grpSpPr>
        <p:sp>
          <p:nvSpPr>
            <p:cNvPr id="9" name="AutoShape 9"/>
            <p:cNvSpPr/>
            <p:nvPr/>
          </p:nvSpPr>
          <p:spPr>
            <a:xfrm>
              <a:off x="0" y="145973"/>
              <a:ext cx="24329" cy="1094800"/>
            </a:xfrm>
            <a:prstGeom prst="rect">
              <a:avLst/>
            </a:prstGeom>
            <a:solidFill>
              <a:srgbClr val="050707"/>
            </a:solidFill>
          </p:spPr>
        </p:sp>
        <p:sp>
          <p:nvSpPr>
            <p:cNvPr id="10" name="AutoShape 10"/>
            <p:cNvSpPr/>
            <p:nvPr/>
          </p:nvSpPr>
          <p:spPr>
            <a:xfrm>
              <a:off x="121644" y="0"/>
              <a:ext cx="24329" cy="1094800"/>
            </a:xfrm>
            <a:prstGeom prst="rect">
              <a:avLst/>
            </a:prstGeom>
            <a:solidFill>
              <a:srgbClr val="050707"/>
            </a:solidFill>
          </p:spPr>
        </p:sp>
      </p:grpSp>
      <p:grpSp>
        <p:nvGrpSpPr>
          <p:cNvPr id="11" name="Group 11"/>
          <p:cNvGrpSpPr/>
          <p:nvPr/>
        </p:nvGrpSpPr>
        <p:grpSpPr>
          <a:xfrm rot="5465188">
            <a:off x="421144" y="-79383"/>
            <a:ext cx="109480" cy="930580"/>
            <a:chOff x="0" y="0"/>
            <a:chExt cx="145973" cy="1240773"/>
          </a:xfrm>
        </p:grpSpPr>
        <p:sp>
          <p:nvSpPr>
            <p:cNvPr id="12" name="AutoShape 12"/>
            <p:cNvSpPr/>
            <p:nvPr/>
          </p:nvSpPr>
          <p:spPr>
            <a:xfrm>
              <a:off x="0" y="145973"/>
              <a:ext cx="24329" cy="1094800"/>
            </a:xfrm>
            <a:prstGeom prst="rect">
              <a:avLst/>
            </a:prstGeom>
            <a:solidFill>
              <a:srgbClr val="050707"/>
            </a:solidFill>
          </p:spPr>
        </p:sp>
        <p:sp>
          <p:nvSpPr>
            <p:cNvPr id="13" name="AutoShape 13"/>
            <p:cNvSpPr/>
            <p:nvPr/>
          </p:nvSpPr>
          <p:spPr>
            <a:xfrm>
              <a:off x="121644" y="0"/>
              <a:ext cx="24329" cy="1094800"/>
            </a:xfrm>
            <a:prstGeom prst="rect">
              <a:avLst/>
            </a:prstGeom>
            <a:solidFill>
              <a:srgbClr val="050707"/>
            </a:solidFill>
          </p:spPr>
        </p:sp>
      </p:grpSp>
      <p:pic>
        <p:nvPicPr>
          <p:cNvPr id="14" name="Picture 14"/>
          <p:cNvPicPr>
            <a:picLocks noChangeAspect="1"/>
          </p:cNvPicPr>
          <p:nvPr/>
        </p:nvPicPr>
        <p:blipFill>
          <a:blip r:embed="rId2"/>
          <a:srcRect l="26819" t="27379" r="28138" b="28467"/>
          <a:stretch>
            <a:fillRect/>
          </a:stretch>
        </p:blipFill>
        <p:spPr>
          <a:xfrm>
            <a:off x="182880" y="778482"/>
            <a:ext cx="518125" cy="676968"/>
          </a:xfrm>
          <a:prstGeom prst="rect">
            <a:avLst/>
          </a:prstGeom>
        </p:spPr>
      </p:pic>
      <p:pic>
        <p:nvPicPr>
          <p:cNvPr id="15" name="Picture 1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41383" y="1225961"/>
            <a:ext cx="1280160" cy="602839"/>
          </a:xfrm>
          <a:prstGeom prst="rect">
            <a:avLst/>
          </a:prstGeom>
        </p:spPr>
      </p:pic>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864474" y="973045"/>
            <a:ext cx="767817" cy="731520"/>
          </a:xfrm>
          <a:prstGeom prst="rect">
            <a:avLst/>
          </a:prstGeom>
        </p:spPr>
      </p:pic>
      <p:sp>
        <p:nvSpPr>
          <p:cNvPr id="17" name="TextBox 17"/>
          <p:cNvSpPr txBox="1"/>
          <p:nvPr/>
        </p:nvSpPr>
        <p:spPr>
          <a:xfrm>
            <a:off x="1274900" y="133856"/>
            <a:ext cx="1518701" cy="361950"/>
          </a:xfrm>
          <a:prstGeom prst="rect">
            <a:avLst/>
          </a:prstGeom>
        </p:spPr>
        <p:txBody>
          <a:bodyPr lIns="0" tIns="0" rIns="0" bIns="0" rtlCol="0" anchor="t">
            <a:spAutoFit/>
          </a:bodyPr>
          <a:lstStyle/>
          <a:p>
            <a:pPr algn="ctr">
              <a:lnSpc>
                <a:spcPts val="1439"/>
              </a:lnSpc>
              <a:spcBef>
                <a:spcPct val="0"/>
              </a:spcBef>
            </a:pPr>
            <a:r>
              <a:rPr lang="en-US" sz="1200" spc="180" dirty="0">
                <a:solidFill>
                  <a:srgbClr val="FFFFFF"/>
                </a:solidFill>
                <a:latin typeface="Poppins Bold Italics"/>
              </a:rPr>
              <a:t>DIMENSIÓN             AMBIENTAL </a:t>
            </a:r>
          </a:p>
        </p:txBody>
      </p:sp>
      <p:sp>
        <p:nvSpPr>
          <p:cNvPr id="18" name="TextBox 18"/>
          <p:cNvSpPr txBox="1"/>
          <p:nvPr/>
        </p:nvSpPr>
        <p:spPr>
          <a:xfrm>
            <a:off x="668970" y="524291"/>
            <a:ext cx="2348550" cy="592675"/>
          </a:xfrm>
          <a:prstGeom prst="rect">
            <a:avLst/>
          </a:prstGeom>
        </p:spPr>
        <p:txBody>
          <a:bodyPr lIns="0" tIns="0" rIns="0" bIns="0" rtlCol="0" anchor="t">
            <a:spAutoFit/>
          </a:bodyPr>
          <a:lstStyle/>
          <a:p>
            <a:pPr algn="ctr">
              <a:lnSpc>
                <a:spcPts val="960"/>
              </a:lnSpc>
              <a:spcBef>
                <a:spcPct val="0"/>
              </a:spcBef>
            </a:pPr>
            <a:r>
              <a:rPr lang="en-US" sz="800" spc="120" dirty="0">
                <a:solidFill>
                  <a:srgbClr val="FFFFFF"/>
                </a:solidFill>
                <a:latin typeface="Poppins Bold Italics"/>
              </a:rPr>
              <a:t>LA ZONA NO HA SUFRIDO CAMBIOS GRAVES A NIVEL AMBIENTAL DESDE SU FUNDACIÓN SOLO SE PUEDE OBSERVAR ABANDONO EN CIERTAS ZONAS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2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par>
                                <p:cTn id="29" presetID="2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39933" y="-42826"/>
            <a:ext cx="726118" cy="726118"/>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 name="TextBox 4"/>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grpSp>
        <p:nvGrpSpPr>
          <p:cNvPr id="5" name="Group 5"/>
          <p:cNvGrpSpPr/>
          <p:nvPr/>
        </p:nvGrpSpPr>
        <p:grpSpPr>
          <a:xfrm>
            <a:off x="2548359" y="1166246"/>
            <a:ext cx="726118" cy="726118"/>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grpSp>
        <p:nvGrpSpPr>
          <p:cNvPr id="8" name="Group 8"/>
          <p:cNvGrpSpPr/>
          <p:nvPr/>
        </p:nvGrpSpPr>
        <p:grpSpPr>
          <a:xfrm>
            <a:off x="288981" y="207958"/>
            <a:ext cx="2622437" cy="1412883"/>
            <a:chOff x="0" y="0"/>
            <a:chExt cx="3885093" cy="2093160"/>
          </a:xfrm>
        </p:grpSpPr>
        <p:sp>
          <p:nvSpPr>
            <p:cNvPr id="9" name="Freeform 9"/>
            <p:cNvSpPr/>
            <p:nvPr/>
          </p:nvSpPr>
          <p:spPr>
            <a:xfrm>
              <a:off x="0" y="0"/>
              <a:ext cx="3885093" cy="2093160"/>
            </a:xfrm>
            <a:custGeom>
              <a:avLst/>
              <a:gdLst/>
              <a:ahLst/>
              <a:cxnLst/>
              <a:rect l="l" t="t" r="r" b="b"/>
              <a:pathLst>
                <a:path w="3885093" h="2093160">
                  <a:moveTo>
                    <a:pt x="0" y="0"/>
                  </a:moveTo>
                  <a:lnTo>
                    <a:pt x="3885093" y="0"/>
                  </a:lnTo>
                  <a:lnTo>
                    <a:pt x="3885093" y="2093160"/>
                  </a:lnTo>
                  <a:lnTo>
                    <a:pt x="0" y="2093160"/>
                  </a:lnTo>
                  <a:close/>
                </a:path>
              </a:pathLst>
            </a:custGeom>
            <a:solidFill>
              <a:srgbClr val="004AAD"/>
            </a:solidFill>
          </p:spPr>
        </p:sp>
        <p:sp>
          <p:nvSpPr>
            <p:cNvPr id="10" name="TextBox 10"/>
            <p:cNvSpPr txBox="1"/>
            <p:nvPr/>
          </p:nvSpPr>
          <p:spPr>
            <a:xfrm>
              <a:off x="0" y="9525"/>
              <a:ext cx="812800" cy="803275"/>
            </a:xfrm>
            <a:prstGeom prst="rect">
              <a:avLst/>
            </a:prstGeom>
          </p:spPr>
          <p:txBody>
            <a:bodyPr lIns="50800" tIns="50800" rIns="50800" bIns="50800" rtlCol="0" anchor="ctr"/>
            <a:lstStyle/>
            <a:p>
              <a:pPr algn="ctr">
                <a:lnSpc>
                  <a:spcPts val="499"/>
                </a:lnSpc>
              </a:pPr>
              <a:endParaRPr/>
            </a:p>
          </p:txBody>
        </p:sp>
      </p:grpSp>
      <p:grpSp>
        <p:nvGrpSpPr>
          <p:cNvPr id="11" name="Group 11"/>
          <p:cNvGrpSpPr/>
          <p:nvPr/>
        </p:nvGrpSpPr>
        <p:grpSpPr>
          <a:xfrm rot="-10800000">
            <a:off x="2962780" y="683292"/>
            <a:ext cx="109480" cy="930580"/>
            <a:chOff x="0" y="0"/>
            <a:chExt cx="145973" cy="1240773"/>
          </a:xfrm>
        </p:grpSpPr>
        <p:sp>
          <p:nvSpPr>
            <p:cNvPr id="12" name="AutoShape 12"/>
            <p:cNvSpPr/>
            <p:nvPr/>
          </p:nvSpPr>
          <p:spPr>
            <a:xfrm>
              <a:off x="0" y="145973"/>
              <a:ext cx="24329" cy="1094800"/>
            </a:xfrm>
            <a:prstGeom prst="rect">
              <a:avLst/>
            </a:prstGeom>
            <a:solidFill>
              <a:srgbClr val="050707"/>
            </a:solidFill>
          </p:spPr>
        </p:sp>
        <p:sp>
          <p:nvSpPr>
            <p:cNvPr id="13" name="AutoShape 13"/>
            <p:cNvSpPr/>
            <p:nvPr/>
          </p:nvSpPr>
          <p:spPr>
            <a:xfrm>
              <a:off x="121644" y="0"/>
              <a:ext cx="24329" cy="1094800"/>
            </a:xfrm>
            <a:prstGeom prst="rect">
              <a:avLst/>
            </a:prstGeom>
            <a:solidFill>
              <a:srgbClr val="050707"/>
            </a:solidFill>
          </p:spPr>
        </p:sp>
      </p:grpSp>
      <p:grpSp>
        <p:nvGrpSpPr>
          <p:cNvPr id="14" name="Group 14"/>
          <p:cNvGrpSpPr/>
          <p:nvPr/>
        </p:nvGrpSpPr>
        <p:grpSpPr>
          <a:xfrm rot="5465188">
            <a:off x="537402" y="-86907"/>
            <a:ext cx="109480" cy="930580"/>
            <a:chOff x="0" y="0"/>
            <a:chExt cx="145973" cy="1240773"/>
          </a:xfrm>
        </p:grpSpPr>
        <p:sp>
          <p:nvSpPr>
            <p:cNvPr id="15" name="AutoShape 15"/>
            <p:cNvSpPr/>
            <p:nvPr/>
          </p:nvSpPr>
          <p:spPr>
            <a:xfrm>
              <a:off x="0" y="145973"/>
              <a:ext cx="24329" cy="1094800"/>
            </a:xfrm>
            <a:prstGeom prst="rect">
              <a:avLst/>
            </a:prstGeom>
            <a:solidFill>
              <a:srgbClr val="050707"/>
            </a:solidFill>
          </p:spPr>
        </p:sp>
        <p:sp>
          <p:nvSpPr>
            <p:cNvPr id="16" name="AutoShape 16"/>
            <p:cNvSpPr/>
            <p:nvPr/>
          </p:nvSpPr>
          <p:spPr>
            <a:xfrm>
              <a:off x="121644" y="0"/>
              <a:ext cx="24329" cy="1094800"/>
            </a:xfrm>
            <a:prstGeom prst="rect">
              <a:avLst/>
            </a:prstGeom>
            <a:solidFill>
              <a:srgbClr val="050707"/>
            </a:solidFill>
          </p:spPr>
        </p:sp>
      </p:grpSp>
      <p:sp>
        <p:nvSpPr>
          <p:cNvPr id="17" name="TextBox 17"/>
          <p:cNvSpPr txBox="1"/>
          <p:nvPr/>
        </p:nvSpPr>
        <p:spPr>
          <a:xfrm>
            <a:off x="301328" y="642938"/>
            <a:ext cx="2610091" cy="542925"/>
          </a:xfrm>
          <a:prstGeom prst="rect">
            <a:avLst/>
          </a:prstGeom>
        </p:spPr>
        <p:txBody>
          <a:bodyPr lIns="0" tIns="0" rIns="0" bIns="0" rtlCol="0" anchor="t">
            <a:spAutoFit/>
          </a:bodyPr>
          <a:lstStyle/>
          <a:p>
            <a:pPr algn="ctr">
              <a:lnSpc>
                <a:spcPts val="1439"/>
              </a:lnSpc>
              <a:spcBef>
                <a:spcPct val="0"/>
              </a:spcBef>
            </a:pPr>
            <a:r>
              <a:rPr lang="en-US" sz="1200" spc="180" dirty="0">
                <a:solidFill>
                  <a:srgbClr val="FFFFFF"/>
                </a:solidFill>
                <a:latin typeface="Poppins Bold Italics"/>
              </a:rPr>
              <a:t>PROBLEMAS, NECESIDADES O INTERESES DEL CONTEXTO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25397" y="-207494"/>
            <a:ext cx="684612" cy="909540"/>
            <a:chOff x="0" y="0"/>
            <a:chExt cx="912817" cy="1212720"/>
          </a:xfrm>
        </p:grpSpPr>
        <p:grpSp>
          <p:nvGrpSpPr>
            <p:cNvPr id="3" name="Group 3"/>
            <p:cNvGrpSpPr/>
            <p:nvPr/>
          </p:nvGrpSpPr>
          <p:grpSpPr>
            <a:xfrm>
              <a:off x="0" y="299903"/>
              <a:ext cx="912817" cy="91281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5" name="AutoShape 5"/>
            <p:cNvSpPr/>
            <p:nvPr/>
          </p:nvSpPr>
          <p:spPr>
            <a:xfrm>
              <a:off x="419183" y="84782"/>
              <a:ext cx="14130" cy="635863"/>
            </a:xfrm>
            <a:prstGeom prst="rect">
              <a:avLst/>
            </a:prstGeom>
            <a:solidFill>
              <a:srgbClr val="050707"/>
            </a:solidFill>
          </p:spPr>
        </p:sp>
        <p:sp>
          <p:nvSpPr>
            <p:cNvPr id="6" name="AutoShape 6"/>
            <p:cNvSpPr/>
            <p:nvPr/>
          </p:nvSpPr>
          <p:spPr>
            <a:xfrm>
              <a:off x="489834" y="0"/>
              <a:ext cx="14130" cy="635863"/>
            </a:xfrm>
            <a:prstGeom prst="rect">
              <a:avLst/>
            </a:prstGeom>
            <a:solidFill>
              <a:srgbClr val="050707"/>
            </a:solidFill>
          </p:spPr>
        </p:sp>
      </p:grpSp>
      <p:grpSp>
        <p:nvGrpSpPr>
          <p:cNvPr id="7" name="Group 7"/>
          <p:cNvGrpSpPr/>
          <p:nvPr/>
        </p:nvGrpSpPr>
        <p:grpSpPr>
          <a:xfrm>
            <a:off x="2292830" y="1194492"/>
            <a:ext cx="1028395" cy="797531"/>
            <a:chOff x="0" y="0"/>
            <a:chExt cx="1371193" cy="1063374"/>
          </a:xfrm>
        </p:grpSpPr>
        <p:grpSp>
          <p:nvGrpSpPr>
            <p:cNvPr id="8" name="Group 8"/>
            <p:cNvGrpSpPr/>
            <p:nvPr/>
          </p:nvGrpSpPr>
          <p:grpSpPr>
            <a:xfrm>
              <a:off x="307819" y="0"/>
              <a:ext cx="1063374" cy="106337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0" name="AutoShape 10"/>
            <p:cNvSpPr/>
            <p:nvPr/>
          </p:nvSpPr>
          <p:spPr>
            <a:xfrm rot="5400000">
              <a:off x="362140" y="250657"/>
              <a:ext cx="16461" cy="740741"/>
            </a:xfrm>
            <a:prstGeom prst="rect">
              <a:avLst/>
            </a:prstGeom>
            <a:solidFill>
              <a:srgbClr val="050707"/>
            </a:solidFill>
          </p:spPr>
        </p:sp>
        <p:sp>
          <p:nvSpPr>
            <p:cNvPr id="11" name="AutoShape 11"/>
            <p:cNvSpPr/>
            <p:nvPr/>
          </p:nvSpPr>
          <p:spPr>
            <a:xfrm rot="5400000">
              <a:off x="460905" y="332962"/>
              <a:ext cx="16461" cy="740741"/>
            </a:xfrm>
            <a:prstGeom prst="rect">
              <a:avLst/>
            </a:prstGeom>
            <a:solidFill>
              <a:srgbClr val="050707"/>
            </a:solidFill>
          </p:spPr>
        </p:sp>
      </p:grpSp>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24504" y="495779"/>
            <a:ext cx="192405" cy="196110"/>
          </a:xfrm>
          <a:prstGeom prst="rect">
            <a:avLst/>
          </a:prstGeom>
        </p:spPr>
      </p:pic>
      <p:sp>
        <p:nvSpPr>
          <p:cNvPr id="13" name="TextBox 13"/>
          <p:cNvSpPr txBox="1"/>
          <p:nvPr/>
        </p:nvSpPr>
        <p:spPr>
          <a:xfrm>
            <a:off x="483822" y="136304"/>
            <a:ext cx="2675681" cy="266703"/>
          </a:xfrm>
          <a:prstGeom prst="rect">
            <a:avLst/>
          </a:prstGeom>
        </p:spPr>
        <p:txBody>
          <a:bodyPr lIns="0" tIns="0" rIns="0" bIns="0" rtlCol="0" anchor="t">
            <a:spAutoFit/>
          </a:bodyPr>
          <a:lstStyle/>
          <a:p>
            <a:pPr algn="ctr">
              <a:lnSpc>
                <a:spcPts val="720"/>
              </a:lnSpc>
              <a:spcBef>
                <a:spcPct val="0"/>
              </a:spcBef>
            </a:pPr>
            <a:r>
              <a:rPr lang="en-US" sz="600" spc="90" dirty="0">
                <a:solidFill>
                  <a:srgbClr val="000000"/>
                </a:solidFill>
                <a:latin typeface="Poppins Bold Italics"/>
              </a:rPr>
              <a:t>DE ACUERDO A LAS OBSERVACIONES REALIZADAS Y LA APLICACIÓN DE ENTREVISTAS DESCUBRIMOS LA REALIDAD QUE ESTÁ AFECTANDO ESTA INSTITUCIÓN</a:t>
            </a:r>
          </a:p>
        </p:txBody>
      </p:sp>
      <p:sp>
        <p:nvSpPr>
          <p:cNvPr id="14" name="TextBox 14"/>
          <p:cNvSpPr txBox="1"/>
          <p:nvPr/>
        </p:nvSpPr>
        <p:spPr>
          <a:xfrm>
            <a:off x="251822" y="506391"/>
            <a:ext cx="2008404" cy="155836"/>
          </a:xfrm>
          <a:prstGeom prst="rect">
            <a:avLst/>
          </a:prstGeom>
        </p:spPr>
        <p:txBody>
          <a:bodyPr lIns="0" tIns="0" rIns="0" bIns="0" rtlCol="0" anchor="t">
            <a:spAutoFit/>
          </a:bodyPr>
          <a:lstStyle/>
          <a:p>
            <a:pPr>
              <a:lnSpc>
                <a:spcPts val="1364"/>
              </a:lnSpc>
            </a:pPr>
            <a:r>
              <a:rPr lang="en-US" sz="909" spc="9" dirty="0">
                <a:solidFill>
                  <a:srgbClr val="182722"/>
                </a:solidFill>
                <a:latin typeface="Poppins Light"/>
              </a:rPr>
              <a:t>la </a:t>
            </a:r>
            <a:r>
              <a:rPr lang="en-US" sz="909" spc="9" dirty="0" err="1">
                <a:solidFill>
                  <a:srgbClr val="182722"/>
                </a:solidFill>
                <a:latin typeface="Poppins Light"/>
              </a:rPr>
              <a:t>necesidad</a:t>
            </a:r>
            <a:r>
              <a:rPr lang="en-US" sz="909" spc="9" dirty="0">
                <a:solidFill>
                  <a:srgbClr val="182722"/>
                </a:solidFill>
                <a:latin typeface="Poppins Light"/>
              </a:rPr>
              <a:t> de un autobus</a:t>
            </a:r>
          </a:p>
        </p:txBody>
      </p:sp>
      <p:sp>
        <p:nvSpPr>
          <p:cNvPr id="15" name="TextBox 15"/>
          <p:cNvSpPr txBox="1"/>
          <p:nvPr/>
        </p:nvSpPr>
        <p:spPr>
          <a:xfrm>
            <a:off x="251822" y="788226"/>
            <a:ext cx="2916436" cy="155836"/>
          </a:xfrm>
          <a:prstGeom prst="rect">
            <a:avLst/>
          </a:prstGeom>
        </p:spPr>
        <p:txBody>
          <a:bodyPr lIns="0" tIns="0" rIns="0" bIns="0" rtlCol="0" anchor="t">
            <a:spAutoFit/>
          </a:bodyPr>
          <a:lstStyle/>
          <a:p>
            <a:pPr marL="0" lvl="0" indent="0" algn="l">
              <a:lnSpc>
                <a:spcPts val="1364"/>
              </a:lnSpc>
              <a:spcBef>
                <a:spcPct val="0"/>
              </a:spcBef>
            </a:pPr>
            <a:r>
              <a:rPr lang="en-US" sz="909" u="none" spc="9">
                <a:solidFill>
                  <a:srgbClr val="182722"/>
                </a:solidFill>
                <a:latin typeface="Poppins Light"/>
              </a:rPr>
              <a:t>realización o remodelación de una sala de ensayo</a:t>
            </a:r>
          </a:p>
        </p:txBody>
      </p:sp>
      <p:sp>
        <p:nvSpPr>
          <p:cNvPr id="16" name="TextBox 16"/>
          <p:cNvSpPr txBox="1"/>
          <p:nvPr/>
        </p:nvSpPr>
        <p:spPr>
          <a:xfrm>
            <a:off x="251822" y="1063316"/>
            <a:ext cx="3113976" cy="327286"/>
          </a:xfrm>
          <a:prstGeom prst="rect">
            <a:avLst/>
          </a:prstGeom>
        </p:spPr>
        <p:txBody>
          <a:bodyPr lIns="0" tIns="0" rIns="0" bIns="0" rtlCol="0" anchor="t">
            <a:spAutoFit/>
          </a:bodyPr>
          <a:lstStyle/>
          <a:p>
            <a:pPr marL="0" lvl="0" indent="0" algn="l">
              <a:lnSpc>
                <a:spcPts val="1364"/>
              </a:lnSpc>
              <a:spcBef>
                <a:spcPct val="0"/>
              </a:spcBef>
            </a:pPr>
            <a:r>
              <a:rPr lang="en-US" sz="909" u="none" spc="9" dirty="0" err="1">
                <a:solidFill>
                  <a:srgbClr val="182722"/>
                </a:solidFill>
                <a:latin typeface="Poppins Light"/>
              </a:rPr>
              <a:t>sistema</a:t>
            </a:r>
            <a:r>
              <a:rPr lang="en-US" sz="909" u="none" spc="9" dirty="0">
                <a:solidFill>
                  <a:srgbClr val="182722"/>
                </a:solidFill>
                <a:latin typeface="Poppins Light"/>
              </a:rPr>
              <a:t> de </a:t>
            </a:r>
            <a:r>
              <a:rPr lang="en-US" sz="909" u="none" spc="9" dirty="0" err="1">
                <a:solidFill>
                  <a:srgbClr val="182722"/>
                </a:solidFill>
                <a:latin typeface="Poppins Light"/>
              </a:rPr>
              <a:t>información</a:t>
            </a:r>
            <a:r>
              <a:rPr lang="en-US" sz="909" u="none" spc="9" dirty="0">
                <a:solidFill>
                  <a:srgbClr val="182722"/>
                </a:solidFill>
                <a:latin typeface="Poppins Light"/>
              </a:rPr>
              <a:t> que le </a:t>
            </a:r>
            <a:r>
              <a:rPr lang="en-US" sz="909" u="none" spc="9" dirty="0" err="1">
                <a:solidFill>
                  <a:srgbClr val="182722"/>
                </a:solidFill>
                <a:latin typeface="Poppins Light"/>
              </a:rPr>
              <a:t>ayude</a:t>
            </a:r>
            <a:r>
              <a:rPr lang="en-US" sz="909" u="none" spc="9" dirty="0">
                <a:solidFill>
                  <a:srgbClr val="182722"/>
                </a:solidFill>
                <a:latin typeface="Poppins Light"/>
              </a:rPr>
              <a:t> al control de </a:t>
            </a:r>
            <a:r>
              <a:rPr lang="en-US" sz="909" u="none" spc="9" dirty="0" err="1">
                <a:solidFill>
                  <a:srgbClr val="182722"/>
                </a:solidFill>
                <a:latin typeface="Poppins Light"/>
              </a:rPr>
              <a:t>inventario</a:t>
            </a:r>
            <a:r>
              <a:rPr lang="en-US" sz="909" u="none" spc="9" dirty="0">
                <a:solidFill>
                  <a:srgbClr val="182722"/>
                </a:solidFill>
                <a:latin typeface="Poppins Light"/>
              </a:rPr>
              <a:t> </a:t>
            </a:r>
          </a:p>
        </p:txBody>
      </p:sp>
      <p:sp>
        <p:nvSpPr>
          <p:cNvPr id="17" name="TextBox 17"/>
          <p:cNvSpPr txBox="1"/>
          <p:nvPr/>
        </p:nvSpPr>
        <p:spPr>
          <a:xfrm>
            <a:off x="251822" y="1408180"/>
            <a:ext cx="2951349" cy="319985"/>
          </a:xfrm>
          <a:prstGeom prst="rect">
            <a:avLst/>
          </a:prstGeom>
        </p:spPr>
        <p:txBody>
          <a:bodyPr lIns="0" tIns="0" rIns="0" bIns="0" rtlCol="0" anchor="t">
            <a:spAutoFit/>
          </a:bodyPr>
          <a:lstStyle/>
          <a:p>
            <a:pPr marL="0" lvl="0" indent="0" algn="l">
              <a:lnSpc>
                <a:spcPts val="1364"/>
              </a:lnSpc>
              <a:spcBef>
                <a:spcPct val="0"/>
              </a:spcBef>
            </a:pPr>
            <a:r>
              <a:rPr lang="en-US" sz="909" u="none" spc="9" dirty="0" err="1">
                <a:solidFill>
                  <a:srgbClr val="182722"/>
                </a:solidFill>
                <a:latin typeface="Poppins Light"/>
              </a:rPr>
              <a:t>sistema</a:t>
            </a:r>
            <a:r>
              <a:rPr lang="en-US" sz="909" u="none" spc="9" dirty="0">
                <a:solidFill>
                  <a:srgbClr val="182722"/>
                </a:solidFill>
                <a:latin typeface="Poppins Light"/>
              </a:rPr>
              <a:t> que </a:t>
            </a:r>
            <a:r>
              <a:rPr lang="en-US" sz="909" u="none" spc="9" dirty="0" err="1">
                <a:solidFill>
                  <a:srgbClr val="182722"/>
                </a:solidFill>
                <a:latin typeface="Poppins Light"/>
              </a:rPr>
              <a:t>ayude</a:t>
            </a:r>
            <a:r>
              <a:rPr lang="en-US" sz="909" u="none" spc="9" dirty="0">
                <a:solidFill>
                  <a:srgbClr val="182722"/>
                </a:solidFill>
                <a:latin typeface="Poppins Light"/>
              </a:rPr>
              <a:t> a </a:t>
            </a:r>
            <a:r>
              <a:rPr lang="en-US" sz="909" u="none" spc="9" dirty="0" err="1">
                <a:solidFill>
                  <a:srgbClr val="182722"/>
                </a:solidFill>
                <a:latin typeface="Poppins Light"/>
              </a:rPr>
              <a:t>llevar</a:t>
            </a:r>
            <a:r>
              <a:rPr lang="en-US" sz="909" u="none" spc="9" dirty="0">
                <a:solidFill>
                  <a:srgbClr val="182722"/>
                </a:solidFill>
                <a:latin typeface="Poppins Light"/>
              </a:rPr>
              <a:t> un control de </a:t>
            </a:r>
            <a:r>
              <a:rPr lang="en-US" sz="909" u="none" spc="9" dirty="0" err="1">
                <a:solidFill>
                  <a:srgbClr val="182722"/>
                </a:solidFill>
                <a:latin typeface="Poppins Light"/>
              </a:rPr>
              <a:t>horario</a:t>
            </a:r>
            <a:r>
              <a:rPr lang="en-US" sz="909" u="none" spc="9" dirty="0">
                <a:solidFill>
                  <a:srgbClr val="182722"/>
                </a:solidFill>
                <a:latin typeface="Poppins Light"/>
              </a:rPr>
              <a:t> del personal</a:t>
            </a:r>
          </a:p>
        </p:txBody>
      </p:sp>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24504" y="777614"/>
            <a:ext cx="192405" cy="196110"/>
          </a:xfrm>
          <a:prstGeom prst="rect">
            <a:avLst/>
          </a:prstGeom>
        </p:spPr>
      </p:pic>
      <p:pic>
        <p:nvPicPr>
          <p:cNvPr id="19" name="Picture 1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24504" y="1082366"/>
            <a:ext cx="192405" cy="196110"/>
          </a:xfrm>
          <a:prstGeom prst="rect">
            <a:avLst/>
          </a:prstGeom>
        </p:spPr>
      </p:pic>
      <p:pic>
        <p:nvPicPr>
          <p:cNvPr id="20" name="Picture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24504" y="1397147"/>
            <a:ext cx="192405" cy="1961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0-#ppt_w/2"/>
                                          </p:val>
                                        </p:tav>
                                        <p:tav tm="100000">
                                          <p:val>
                                            <p:strVal val="#ppt_x"/>
                                          </p:val>
                                        </p:tav>
                                      </p:tavLst>
                                    </p:anim>
                                    <p:anim calcmode="lin" valueType="num">
                                      <p:cBhvr additive="base">
                                        <p:cTn id="24"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2323979" y="888841"/>
            <a:ext cx="1070098" cy="1070098"/>
          </a:xfrm>
          <a:prstGeom prst="rect">
            <a:avLst/>
          </a:prstGeom>
        </p:spPr>
      </p:pic>
      <p:grpSp>
        <p:nvGrpSpPr>
          <p:cNvPr id="3" name="Group 3"/>
          <p:cNvGrpSpPr/>
          <p:nvPr/>
        </p:nvGrpSpPr>
        <p:grpSpPr>
          <a:xfrm>
            <a:off x="3020978" y="605202"/>
            <a:ext cx="109480" cy="930580"/>
            <a:chOff x="0" y="0"/>
            <a:chExt cx="145973" cy="1240773"/>
          </a:xfrm>
        </p:grpSpPr>
        <p:sp>
          <p:nvSpPr>
            <p:cNvPr id="4" name="AutoShape 4"/>
            <p:cNvSpPr/>
            <p:nvPr/>
          </p:nvSpPr>
          <p:spPr>
            <a:xfrm>
              <a:off x="0" y="145973"/>
              <a:ext cx="24329" cy="1094800"/>
            </a:xfrm>
            <a:prstGeom prst="rect">
              <a:avLst/>
            </a:prstGeom>
            <a:solidFill>
              <a:srgbClr val="050707"/>
            </a:solidFill>
          </p:spPr>
        </p:sp>
        <p:sp>
          <p:nvSpPr>
            <p:cNvPr id="5" name="AutoShape 5"/>
            <p:cNvSpPr/>
            <p:nvPr/>
          </p:nvSpPr>
          <p:spPr>
            <a:xfrm>
              <a:off x="121644" y="0"/>
              <a:ext cx="24329" cy="1094800"/>
            </a:xfrm>
            <a:prstGeom prst="rect">
              <a:avLst/>
            </a:prstGeom>
            <a:solidFill>
              <a:srgbClr val="050707"/>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35602" y="-221288"/>
            <a:ext cx="1070098" cy="1070098"/>
          </a:xfrm>
          <a:prstGeom prst="rect">
            <a:avLst/>
          </a:prstGeom>
        </p:spPr>
      </p:pic>
      <p:grpSp>
        <p:nvGrpSpPr>
          <p:cNvPr id="7" name="Group 7"/>
          <p:cNvGrpSpPr/>
          <p:nvPr/>
        </p:nvGrpSpPr>
        <p:grpSpPr>
          <a:xfrm rot="5400000">
            <a:off x="829749" y="-282410"/>
            <a:ext cx="109480" cy="930580"/>
            <a:chOff x="0" y="0"/>
            <a:chExt cx="145973" cy="1240773"/>
          </a:xfrm>
        </p:grpSpPr>
        <p:sp>
          <p:nvSpPr>
            <p:cNvPr id="8" name="AutoShape 8"/>
            <p:cNvSpPr/>
            <p:nvPr/>
          </p:nvSpPr>
          <p:spPr>
            <a:xfrm>
              <a:off x="0" y="145973"/>
              <a:ext cx="24329" cy="1094800"/>
            </a:xfrm>
            <a:prstGeom prst="rect">
              <a:avLst/>
            </a:prstGeom>
            <a:solidFill>
              <a:srgbClr val="050707"/>
            </a:solidFill>
          </p:spPr>
        </p:sp>
        <p:sp>
          <p:nvSpPr>
            <p:cNvPr id="9" name="AutoShape 9"/>
            <p:cNvSpPr/>
            <p:nvPr/>
          </p:nvSpPr>
          <p:spPr>
            <a:xfrm>
              <a:off x="121644" y="0"/>
              <a:ext cx="24329" cy="1094800"/>
            </a:xfrm>
            <a:prstGeom prst="rect">
              <a:avLst/>
            </a:prstGeom>
            <a:solidFill>
              <a:srgbClr val="050707"/>
            </a:solidFill>
          </p:spPr>
        </p:sp>
      </p:grpSp>
      <p:sp>
        <p:nvSpPr>
          <p:cNvPr id="10" name="TextBox 10"/>
          <p:cNvSpPr txBox="1"/>
          <p:nvPr/>
        </p:nvSpPr>
        <p:spPr>
          <a:xfrm>
            <a:off x="66364" y="154605"/>
            <a:ext cx="564729" cy="415485"/>
          </a:xfrm>
          <a:prstGeom prst="rect">
            <a:avLst/>
          </a:prstGeom>
        </p:spPr>
        <p:txBody>
          <a:bodyPr lIns="0" tIns="0" rIns="0" bIns="0" rtlCol="0" anchor="t">
            <a:spAutoFit/>
          </a:bodyPr>
          <a:lstStyle/>
          <a:p>
            <a:pPr>
              <a:lnSpc>
                <a:spcPts val="3239"/>
              </a:lnSpc>
            </a:pPr>
            <a:r>
              <a:rPr lang="en-US" sz="2945" dirty="0" err="1">
                <a:solidFill>
                  <a:srgbClr val="050707"/>
                </a:solidFill>
                <a:latin typeface="Poppins Bold Bold Italics"/>
              </a:rPr>
              <a:t>En</a:t>
            </a:r>
            <a:endParaRPr lang="en-US" sz="2945" dirty="0">
              <a:solidFill>
                <a:srgbClr val="050707"/>
              </a:solidFill>
              <a:latin typeface="Poppins Bold Bold Italics"/>
            </a:endParaRPr>
          </a:p>
        </p:txBody>
      </p:sp>
      <p:sp>
        <p:nvSpPr>
          <p:cNvPr id="11" name="TextBox 11"/>
          <p:cNvSpPr txBox="1"/>
          <p:nvPr/>
        </p:nvSpPr>
        <p:spPr>
          <a:xfrm>
            <a:off x="182880" y="383172"/>
            <a:ext cx="1503233" cy="721894"/>
          </a:xfrm>
          <a:prstGeom prst="rect">
            <a:avLst/>
          </a:prstGeom>
        </p:spPr>
        <p:txBody>
          <a:bodyPr lIns="0" tIns="0" rIns="0" bIns="0" rtlCol="0" anchor="t">
            <a:spAutoFit/>
          </a:bodyPr>
          <a:lstStyle/>
          <a:p>
            <a:pPr>
              <a:lnSpc>
                <a:spcPts val="813"/>
              </a:lnSpc>
            </a:pPr>
            <a:r>
              <a:rPr lang="en-US" sz="739" spc="36">
                <a:solidFill>
                  <a:srgbClr val="050707"/>
                </a:solidFill>
                <a:latin typeface="Poppins Bold Bold Italics"/>
              </a:rPr>
              <a:t>           </a:t>
            </a:r>
            <a:r>
              <a:rPr lang="en-US" sz="739" spc="7">
                <a:solidFill>
                  <a:srgbClr val="050707"/>
                </a:solidFill>
                <a:latin typeface="Arimo Bold Italics"/>
              </a:rPr>
              <a:t> la actualidad las aplicaciones tecnológicas y el software inteligente juegan un papel importante en las empresas.</a:t>
            </a:r>
          </a:p>
        </p:txBody>
      </p:sp>
      <p:sp>
        <p:nvSpPr>
          <p:cNvPr id="12" name="TextBox 12"/>
          <p:cNvSpPr txBox="1"/>
          <p:nvPr/>
        </p:nvSpPr>
        <p:spPr>
          <a:xfrm>
            <a:off x="1600200" y="120306"/>
            <a:ext cx="688192" cy="415485"/>
          </a:xfrm>
          <a:prstGeom prst="rect">
            <a:avLst/>
          </a:prstGeom>
        </p:spPr>
        <p:txBody>
          <a:bodyPr lIns="0" tIns="0" rIns="0" bIns="0" rtlCol="0" anchor="t">
            <a:spAutoFit/>
          </a:bodyPr>
          <a:lstStyle/>
          <a:p>
            <a:pPr>
              <a:lnSpc>
                <a:spcPts val="3239"/>
              </a:lnSpc>
            </a:pPr>
            <a:r>
              <a:rPr lang="en-US" sz="2945">
                <a:solidFill>
                  <a:srgbClr val="050707"/>
                </a:solidFill>
                <a:latin typeface="Poppins Bold Bold Italics"/>
              </a:rPr>
              <a:t>No</a:t>
            </a:r>
          </a:p>
        </p:txBody>
      </p:sp>
      <p:sp>
        <p:nvSpPr>
          <p:cNvPr id="13" name="TextBox 13"/>
          <p:cNvSpPr txBox="1"/>
          <p:nvPr/>
        </p:nvSpPr>
        <p:spPr>
          <a:xfrm>
            <a:off x="1715947" y="313761"/>
            <a:ext cx="1447559" cy="410369"/>
          </a:xfrm>
          <a:prstGeom prst="rect">
            <a:avLst/>
          </a:prstGeom>
        </p:spPr>
        <p:txBody>
          <a:bodyPr lIns="0" tIns="0" rIns="0" bIns="0" rtlCol="0" anchor="t">
            <a:spAutoFit/>
          </a:bodyPr>
          <a:lstStyle/>
          <a:p>
            <a:pPr>
              <a:lnSpc>
                <a:spcPts val="813"/>
              </a:lnSpc>
            </a:pPr>
            <a:r>
              <a:rPr lang="en-US" sz="739" spc="36" dirty="0">
                <a:solidFill>
                  <a:srgbClr val="050707"/>
                </a:solidFill>
                <a:latin typeface="Poppins Bold Bold Italics"/>
              </a:rPr>
              <a:t>             </a:t>
            </a:r>
            <a:r>
              <a:rPr lang="en-US" sz="739" spc="7" dirty="0" err="1" smtClean="0">
                <a:solidFill>
                  <a:srgbClr val="050707"/>
                </a:solidFill>
                <a:latin typeface="Arimo Bold Italics"/>
              </a:rPr>
              <a:t>es</a:t>
            </a:r>
            <a:r>
              <a:rPr lang="en-US" sz="739" spc="7" dirty="0" smtClean="0">
                <a:solidFill>
                  <a:srgbClr val="050707"/>
                </a:solidFill>
                <a:latin typeface="Arimo Bold Italics"/>
              </a:rPr>
              <a:t> un </a:t>
            </a:r>
            <a:r>
              <a:rPr lang="en-US" sz="739" spc="7" dirty="0" err="1" smtClean="0">
                <a:solidFill>
                  <a:srgbClr val="050707"/>
                </a:solidFill>
                <a:latin typeface="Arimo Bold Italics"/>
              </a:rPr>
              <a:t>lujo</a:t>
            </a:r>
            <a:r>
              <a:rPr lang="en-US" sz="739" spc="7" dirty="0" smtClean="0">
                <a:solidFill>
                  <a:srgbClr val="050707"/>
                </a:solidFill>
                <a:latin typeface="Arimo Bold Italics"/>
              </a:rPr>
              <a:t> </a:t>
            </a:r>
            <a:r>
              <a:rPr lang="en-US" sz="739" spc="7" dirty="0" err="1" smtClean="0">
                <a:solidFill>
                  <a:srgbClr val="050707"/>
                </a:solidFill>
                <a:latin typeface="Arimo Bold Italics"/>
              </a:rPr>
              <a:t>sino</a:t>
            </a:r>
            <a:r>
              <a:rPr lang="en-US" sz="739" spc="7" dirty="0" smtClean="0">
                <a:solidFill>
                  <a:srgbClr val="050707"/>
                </a:solidFill>
                <a:latin typeface="Arimo Bold Italics"/>
              </a:rPr>
              <a:t> </a:t>
            </a:r>
            <a:r>
              <a:rPr lang="en-US" sz="739" spc="7" dirty="0" err="1" smtClean="0">
                <a:solidFill>
                  <a:srgbClr val="050707"/>
                </a:solidFill>
                <a:latin typeface="Arimo Bold Italics"/>
              </a:rPr>
              <a:t>una</a:t>
            </a:r>
            <a:r>
              <a:rPr lang="en-US" sz="739" spc="7" dirty="0" smtClean="0">
                <a:solidFill>
                  <a:srgbClr val="050707"/>
                </a:solidFill>
                <a:latin typeface="Arimo Bold Italics"/>
              </a:rPr>
              <a:t> </a:t>
            </a:r>
            <a:r>
              <a:rPr lang="en-US" sz="739" spc="7" dirty="0" err="1" smtClean="0">
                <a:solidFill>
                  <a:srgbClr val="050707"/>
                </a:solidFill>
                <a:latin typeface="Arimo Bold Italics"/>
              </a:rPr>
              <a:t>necesidad</a:t>
            </a:r>
            <a:r>
              <a:rPr lang="en-US" sz="739" spc="7" dirty="0" smtClean="0">
                <a:solidFill>
                  <a:srgbClr val="050707"/>
                </a:solidFill>
                <a:latin typeface="Arimo Bold Italics"/>
              </a:rPr>
              <a:t> </a:t>
            </a:r>
            <a:r>
              <a:rPr lang="en-US" sz="739" spc="7" dirty="0" err="1" smtClean="0">
                <a:solidFill>
                  <a:srgbClr val="050707"/>
                </a:solidFill>
                <a:latin typeface="Arimo Bold Italics"/>
              </a:rPr>
              <a:t>tener</a:t>
            </a:r>
            <a:endParaRPr lang="en-US" sz="739" spc="7" dirty="0" smtClean="0">
              <a:solidFill>
                <a:srgbClr val="050707"/>
              </a:solidFill>
              <a:latin typeface="Arimo Bold Italics"/>
            </a:endParaRPr>
          </a:p>
          <a:p>
            <a:pPr>
              <a:lnSpc>
                <a:spcPts val="813"/>
              </a:lnSpc>
            </a:pPr>
            <a:r>
              <a:rPr lang="en-US" sz="739" spc="7" dirty="0" err="1" smtClean="0">
                <a:solidFill>
                  <a:srgbClr val="050707"/>
                </a:solidFill>
                <a:latin typeface="Arimo Bold Italics"/>
              </a:rPr>
              <a:t>actualizado</a:t>
            </a:r>
            <a:r>
              <a:rPr lang="en-US" sz="739" spc="7" dirty="0" smtClean="0">
                <a:solidFill>
                  <a:srgbClr val="050707"/>
                </a:solidFill>
                <a:latin typeface="Arimo Bold Italics"/>
              </a:rPr>
              <a:t> </a:t>
            </a:r>
            <a:r>
              <a:rPr lang="en-US" sz="739" spc="7" dirty="0" err="1">
                <a:solidFill>
                  <a:srgbClr val="050707"/>
                </a:solidFill>
                <a:latin typeface="Arimo Bold Italics"/>
              </a:rPr>
              <a:t>su</a:t>
            </a:r>
            <a:r>
              <a:rPr lang="en-US" sz="739" spc="7" dirty="0">
                <a:solidFill>
                  <a:srgbClr val="050707"/>
                </a:solidFill>
                <a:latin typeface="Arimo Bold Italics"/>
              </a:rPr>
              <a:t> </a:t>
            </a:r>
            <a:r>
              <a:rPr lang="en-US" sz="739" spc="7" dirty="0" err="1">
                <a:solidFill>
                  <a:srgbClr val="050707"/>
                </a:solidFill>
                <a:latin typeface="Arimo Bold Italics"/>
              </a:rPr>
              <a:t>sistema</a:t>
            </a:r>
            <a:r>
              <a:rPr lang="en-US" sz="739" spc="7" dirty="0">
                <a:solidFill>
                  <a:srgbClr val="050707"/>
                </a:solidFill>
                <a:latin typeface="Arimo Bold Italics"/>
              </a:rPr>
              <a:t> con el </a:t>
            </a:r>
            <a:r>
              <a:rPr lang="en-US" sz="739" spc="7" dirty="0" err="1">
                <a:solidFill>
                  <a:srgbClr val="050707"/>
                </a:solidFill>
                <a:latin typeface="Arimo Bold Italics"/>
              </a:rPr>
              <a:t>último</a:t>
            </a:r>
            <a:r>
              <a:rPr lang="en-US" sz="739" spc="7" dirty="0">
                <a:solidFill>
                  <a:srgbClr val="050707"/>
                </a:solidFill>
                <a:latin typeface="Arimo Bold Italics"/>
              </a:rPr>
              <a:t> software del </a:t>
            </a:r>
            <a:r>
              <a:rPr lang="en-US" sz="739" spc="7" dirty="0" err="1">
                <a:solidFill>
                  <a:srgbClr val="050707"/>
                </a:solidFill>
                <a:latin typeface="Arimo Bold Italics"/>
              </a:rPr>
              <a:t>mercado</a:t>
            </a:r>
            <a:endParaRPr lang="en-US" sz="739" spc="7" dirty="0">
              <a:solidFill>
                <a:srgbClr val="050707"/>
              </a:solidFill>
              <a:latin typeface="Arimo Bold Italics"/>
            </a:endParaRPr>
          </a:p>
        </p:txBody>
      </p:sp>
      <p:sp>
        <p:nvSpPr>
          <p:cNvPr id="14" name="TextBox 14"/>
          <p:cNvSpPr txBox="1"/>
          <p:nvPr/>
        </p:nvSpPr>
        <p:spPr>
          <a:xfrm>
            <a:off x="709813" y="985633"/>
            <a:ext cx="1729913" cy="415485"/>
          </a:xfrm>
          <a:prstGeom prst="rect">
            <a:avLst/>
          </a:prstGeom>
        </p:spPr>
        <p:txBody>
          <a:bodyPr lIns="0" tIns="0" rIns="0" bIns="0" rtlCol="0" anchor="t">
            <a:spAutoFit/>
          </a:bodyPr>
          <a:lstStyle/>
          <a:p>
            <a:pPr>
              <a:lnSpc>
                <a:spcPts val="3239"/>
              </a:lnSpc>
            </a:pPr>
            <a:r>
              <a:rPr lang="en-US" sz="2945" dirty="0" err="1">
                <a:solidFill>
                  <a:srgbClr val="050707"/>
                </a:solidFill>
                <a:latin typeface="Poppins Bold Bold Italics"/>
              </a:rPr>
              <a:t>Además</a:t>
            </a:r>
            <a:endParaRPr lang="en-US" sz="2945" dirty="0">
              <a:solidFill>
                <a:srgbClr val="050707"/>
              </a:solidFill>
              <a:latin typeface="Poppins Bold Bold Italics"/>
            </a:endParaRPr>
          </a:p>
        </p:txBody>
      </p:sp>
      <p:sp>
        <p:nvSpPr>
          <p:cNvPr id="15" name="TextBox 15"/>
          <p:cNvSpPr txBox="1"/>
          <p:nvPr/>
        </p:nvSpPr>
        <p:spPr>
          <a:xfrm>
            <a:off x="373510" y="1304523"/>
            <a:ext cx="2562586" cy="524277"/>
          </a:xfrm>
          <a:prstGeom prst="rect">
            <a:avLst/>
          </a:prstGeom>
        </p:spPr>
        <p:txBody>
          <a:bodyPr lIns="0" tIns="0" rIns="0" bIns="0" rtlCol="0" anchor="t">
            <a:spAutoFit/>
          </a:bodyPr>
          <a:lstStyle/>
          <a:p>
            <a:pPr>
              <a:lnSpc>
                <a:spcPts val="813"/>
              </a:lnSpc>
            </a:pPr>
            <a:r>
              <a:rPr lang="en-US" sz="739" spc="7" dirty="0">
                <a:solidFill>
                  <a:srgbClr val="050707"/>
                </a:solidFill>
                <a:latin typeface="Arimo Bold Italics"/>
              </a:rPr>
              <a:t>el </a:t>
            </a:r>
            <a:r>
              <a:rPr lang="en-US" sz="739" spc="7" dirty="0" err="1">
                <a:solidFill>
                  <a:srgbClr val="050707"/>
                </a:solidFill>
                <a:latin typeface="Arimo Bold Italics"/>
              </a:rPr>
              <a:t>activo</a:t>
            </a:r>
            <a:r>
              <a:rPr lang="en-US" sz="739" spc="7" dirty="0">
                <a:solidFill>
                  <a:srgbClr val="050707"/>
                </a:solidFill>
                <a:latin typeface="Arimo Bold Italics"/>
              </a:rPr>
              <a:t> </a:t>
            </a:r>
            <a:r>
              <a:rPr lang="en-US" sz="739" spc="7" dirty="0" err="1">
                <a:solidFill>
                  <a:srgbClr val="050707"/>
                </a:solidFill>
                <a:latin typeface="Arimo Bold Italics"/>
              </a:rPr>
              <a:t>más</a:t>
            </a:r>
            <a:r>
              <a:rPr lang="en-US" sz="739" spc="7" dirty="0">
                <a:solidFill>
                  <a:srgbClr val="050707"/>
                </a:solidFill>
                <a:latin typeface="Arimo Bold Italics"/>
              </a:rPr>
              <a:t> </a:t>
            </a:r>
            <a:r>
              <a:rPr lang="en-US" sz="739" spc="7" dirty="0" err="1">
                <a:solidFill>
                  <a:srgbClr val="050707"/>
                </a:solidFill>
                <a:latin typeface="Arimo Bold Italics"/>
              </a:rPr>
              <a:t>importante</a:t>
            </a:r>
            <a:r>
              <a:rPr lang="en-US" sz="739" spc="7" dirty="0">
                <a:solidFill>
                  <a:srgbClr val="050707"/>
                </a:solidFill>
                <a:latin typeface="Arimo Bold Italics"/>
              </a:rPr>
              <a:t> de </a:t>
            </a:r>
            <a:r>
              <a:rPr lang="en-US" sz="739" spc="7" dirty="0" err="1">
                <a:solidFill>
                  <a:srgbClr val="050707"/>
                </a:solidFill>
                <a:latin typeface="Arimo Bold Italics"/>
              </a:rPr>
              <a:t>una</a:t>
            </a:r>
            <a:r>
              <a:rPr lang="en-US" sz="739" spc="7" dirty="0">
                <a:solidFill>
                  <a:srgbClr val="050707"/>
                </a:solidFill>
                <a:latin typeface="Arimo Bold Italics"/>
              </a:rPr>
              <a:t> </a:t>
            </a:r>
            <a:r>
              <a:rPr lang="en-US" sz="739" spc="7" dirty="0" err="1">
                <a:solidFill>
                  <a:srgbClr val="050707"/>
                </a:solidFill>
                <a:latin typeface="Arimo Bold Italics"/>
              </a:rPr>
              <a:t>empresa</a:t>
            </a:r>
            <a:r>
              <a:rPr lang="en-US" sz="739" spc="7" dirty="0">
                <a:solidFill>
                  <a:srgbClr val="050707"/>
                </a:solidFill>
                <a:latin typeface="Arimo Bold Italics"/>
              </a:rPr>
              <a:t> </a:t>
            </a:r>
            <a:r>
              <a:rPr lang="en-US" sz="739" spc="7" dirty="0" err="1">
                <a:solidFill>
                  <a:srgbClr val="050707"/>
                </a:solidFill>
                <a:latin typeface="Arimo Bold Italics"/>
              </a:rPr>
              <a:t>es</a:t>
            </a:r>
            <a:r>
              <a:rPr lang="en-US" sz="739" spc="7" dirty="0">
                <a:solidFill>
                  <a:srgbClr val="050707"/>
                </a:solidFill>
                <a:latin typeface="Arimo Bold Italics"/>
              </a:rPr>
              <a:t> la </a:t>
            </a:r>
            <a:r>
              <a:rPr lang="en-US" sz="739" spc="7" dirty="0" err="1">
                <a:solidFill>
                  <a:srgbClr val="050707"/>
                </a:solidFill>
                <a:latin typeface="Arimo Bold Italics"/>
              </a:rPr>
              <a:t>información</a:t>
            </a:r>
            <a:r>
              <a:rPr lang="en-US" sz="739" spc="7" dirty="0">
                <a:solidFill>
                  <a:srgbClr val="050707"/>
                </a:solidFill>
                <a:latin typeface="Arimo Bold Italics"/>
              </a:rPr>
              <a:t>  </a:t>
            </a:r>
            <a:r>
              <a:rPr lang="en-US" sz="739" spc="7" dirty="0" err="1">
                <a:solidFill>
                  <a:srgbClr val="050707"/>
                </a:solidFill>
                <a:latin typeface="Arimo Bold Italics"/>
              </a:rPr>
              <a:t>por</a:t>
            </a:r>
            <a:r>
              <a:rPr lang="en-US" sz="739" spc="7" dirty="0">
                <a:solidFill>
                  <a:srgbClr val="050707"/>
                </a:solidFill>
                <a:latin typeface="Arimo Bold Italics"/>
              </a:rPr>
              <a:t> lo </a:t>
            </a:r>
            <a:r>
              <a:rPr lang="en-US" sz="739" spc="7" dirty="0" err="1">
                <a:solidFill>
                  <a:srgbClr val="050707"/>
                </a:solidFill>
                <a:latin typeface="Arimo Bold Italics"/>
              </a:rPr>
              <a:t>cual</a:t>
            </a:r>
            <a:r>
              <a:rPr lang="en-US" sz="739" spc="7" dirty="0">
                <a:solidFill>
                  <a:srgbClr val="050707"/>
                </a:solidFill>
                <a:latin typeface="Arimo Bold Italics"/>
              </a:rPr>
              <a:t> </a:t>
            </a:r>
            <a:r>
              <a:rPr lang="en-US" sz="739" spc="7" dirty="0" err="1">
                <a:solidFill>
                  <a:srgbClr val="050707"/>
                </a:solidFill>
                <a:latin typeface="Arimo Bold Italics"/>
              </a:rPr>
              <a:t>en</a:t>
            </a:r>
            <a:r>
              <a:rPr lang="en-US" sz="739" spc="7" dirty="0">
                <a:solidFill>
                  <a:srgbClr val="050707"/>
                </a:solidFill>
                <a:latin typeface="Arimo Bold Italics"/>
              </a:rPr>
              <a:t> </a:t>
            </a:r>
            <a:r>
              <a:rPr lang="en-US" sz="739" spc="7" dirty="0" err="1">
                <a:solidFill>
                  <a:srgbClr val="050707"/>
                </a:solidFill>
                <a:latin typeface="Arimo Bold Italics"/>
              </a:rPr>
              <a:t>los</a:t>
            </a:r>
            <a:endParaRPr lang="en-US" sz="739" spc="7" dirty="0">
              <a:solidFill>
                <a:srgbClr val="050707"/>
              </a:solidFill>
              <a:latin typeface="Arimo Bold Italics"/>
            </a:endParaRPr>
          </a:p>
          <a:p>
            <a:pPr>
              <a:lnSpc>
                <a:spcPts val="813"/>
              </a:lnSpc>
            </a:pPr>
            <a:r>
              <a:rPr lang="en-US" sz="739" spc="7" dirty="0" err="1">
                <a:solidFill>
                  <a:srgbClr val="050707"/>
                </a:solidFill>
                <a:latin typeface="Arimo Bold Italics"/>
              </a:rPr>
              <a:t>procesos</a:t>
            </a:r>
            <a:r>
              <a:rPr lang="en-US" sz="739" spc="7" dirty="0">
                <a:solidFill>
                  <a:srgbClr val="050707"/>
                </a:solidFill>
                <a:latin typeface="Arimo Bold Italics"/>
              </a:rPr>
              <a:t> se </a:t>
            </a:r>
            <a:r>
              <a:rPr lang="en-US" sz="739" spc="7" dirty="0" err="1">
                <a:solidFill>
                  <a:srgbClr val="050707"/>
                </a:solidFill>
                <a:latin typeface="Arimo Bold Italics"/>
              </a:rPr>
              <a:t>debe</a:t>
            </a:r>
            <a:r>
              <a:rPr lang="en-US" sz="739" spc="7" dirty="0">
                <a:solidFill>
                  <a:srgbClr val="050707"/>
                </a:solidFill>
                <a:latin typeface="Arimo Bold Italics"/>
              </a:rPr>
              <a:t> </a:t>
            </a:r>
            <a:r>
              <a:rPr lang="en-US" sz="739" spc="7" dirty="0" err="1">
                <a:solidFill>
                  <a:srgbClr val="050707"/>
                </a:solidFill>
                <a:latin typeface="Arimo Bold Italics"/>
              </a:rPr>
              <a:t>manejar</a:t>
            </a:r>
            <a:r>
              <a:rPr lang="en-US" sz="739" spc="7" dirty="0">
                <a:solidFill>
                  <a:srgbClr val="050707"/>
                </a:solidFill>
                <a:latin typeface="Arimo Bold Italics"/>
              </a:rPr>
              <a:t> </a:t>
            </a:r>
            <a:r>
              <a:rPr lang="en-US" sz="739" spc="7" dirty="0" err="1">
                <a:solidFill>
                  <a:srgbClr val="050707"/>
                </a:solidFill>
                <a:latin typeface="Arimo Bold Italics"/>
              </a:rPr>
              <a:t>teniendo</a:t>
            </a:r>
            <a:r>
              <a:rPr lang="en-US" sz="739" spc="7" dirty="0">
                <a:solidFill>
                  <a:srgbClr val="050707"/>
                </a:solidFill>
                <a:latin typeface="Arimo Bold Italics"/>
              </a:rPr>
              <a:t> </a:t>
            </a:r>
            <a:r>
              <a:rPr lang="en-US" sz="739" spc="7" dirty="0" err="1">
                <a:solidFill>
                  <a:srgbClr val="050707"/>
                </a:solidFill>
                <a:latin typeface="Arimo Bold Italics"/>
              </a:rPr>
              <a:t>en</a:t>
            </a:r>
            <a:r>
              <a:rPr lang="en-US" sz="739" spc="7" dirty="0">
                <a:solidFill>
                  <a:srgbClr val="050707"/>
                </a:solidFill>
                <a:latin typeface="Arimo Bold Italics"/>
              </a:rPr>
              <a:t> </a:t>
            </a:r>
            <a:r>
              <a:rPr lang="en-US" sz="739" spc="7" dirty="0" err="1">
                <a:solidFill>
                  <a:srgbClr val="050707"/>
                </a:solidFill>
                <a:latin typeface="Arimo Bold Italics"/>
              </a:rPr>
              <a:t>cuenta</a:t>
            </a:r>
            <a:r>
              <a:rPr lang="en-US" sz="739" spc="7" dirty="0">
                <a:solidFill>
                  <a:srgbClr val="050707"/>
                </a:solidFill>
                <a:latin typeface="Arimo Bold Italics"/>
              </a:rPr>
              <a:t> </a:t>
            </a:r>
            <a:r>
              <a:rPr lang="en-US" sz="739" spc="7" dirty="0" err="1">
                <a:solidFill>
                  <a:srgbClr val="050707"/>
                </a:solidFill>
                <a:latin typeface="Arimo Bold Italics"/>
              </a:rPr>
              <a:t>los</a:t>
            </a:r>
            <a:r>
              <a:rPr lang="en-US" sz="739" spc="7" dirty="0">
                <a:solidFill>
                  <a:srgbClr val="050707"/>
                </a:solidFill>
                <a:latin typeface="Arimo Bold Italics"/>
              </a:rPr>
              <a:t> </a:t>
            </a:r>
            <a:r>
              <a:rPr lang="en-US" sz="739" spc="7" dirty="0" err="1">
                <a:solidFill>
                  <a:srgbClr val="050707"/>
                </a:solidFill>
                <a:latin typeface="Arimo Bold Italics"/>
              </a:rPr>
              <a:t>estándares</a:t>
            </a:r>
            <a:r>
              <a:rPr lang="en-US" sz="739" spc="7" dirty="0">
                <a:solidFill>
                  <a:srgbClr val="050707"/>
                </a:solidFill>
                <a:latin typeface="Arimo Bold Italics"/>
              </a:rPr>
              <a:t> de </a:t>
            </a:r>
            <a:r>
              <a:rPr lang="en-US" sz="739" spc="7" dirty="0" err="1">
                <a:solidFill>
                  <a:srgbClr val="050707"/>
                </a:solidFill>
                <a:latin typeface="Arimo Bold Italics"/>
              </a:rPr>
              <a:t>seguridad</a:t>
            </a:r>
            <a:endParaRPr lang="en-US" sz="739" spc="7" dirty="0">
              <a:solidFill>
                <a:srgbClr val="050707"/>
              </a:solidFill>
              <a:latin typeface="Arimo Bold Italics"/>
            </a:endParaRPr>
          </a:p>
          <a:p>
            <a:pPr>
              <a:lnSpc>
                <a:spcPts val="813"/>
              </a:lnSpc>
            </a:pPr>
            <a:r>
              <a:rPr lang="en-US" sz="739" spc="7" dirty="0" err="1">
                <a:solidFill>
                  <a:srgbClr val="050707"/>
                </a:solidFill>
                <a:latin typeface="Arimo Bold Italics"/>
              </a:rPr>
              <a:t>definidos</a:t>
            </a:r>
            <a:r>
              <a:rPr lang="en-US" sz="739" spc="7" dirty="0">
                <a:solidFill>
                  <a:srgbClr val="050707"/>
                </a:solidFill>
                <a:latin typeface="Arimo Bold Italics"/>
              </a:rPr>
              <a:t> </a:t>
            </a:r>
            <a:r>
              <a:rPr lang="en-US" sz="739" spc="7" dirty="0" err="1">
                <a:solidFill>
                  <a:srgbClr val="050707"/>
                </a:solidFill>
                <a:latin typeface="Arimo Bold Italics"/>
              </a:rPr>
              <a:t>por</a:t>
            </a:r>
            <a:r>
              <a:rPr lang="en-US" sz="739" spc="7" dirty="0">
                <a:solidFill>
                  <a:srgbClr val="050707"/>
                </a:solidFill>
                <a:latin typeface="Arimo Bold Italics"/>
              </a:rPr>
              <a:t> la </a:t>
            </a:r>
            <a:r>
              <a:rPr lang="en-US" sz="739" spc="7" dirty="0" err="1">
                <a:solidFill>
                  <a:srgbClr val="050707"/>
                </a:solidFill>
                <a:latin typeface="Arimo Bold Italics"/>
              </a:rPr>
              <a:t>empresa</a:t>
            </a:r>
            <a:r>
              <a:rPr lang="en-US" sz="739" spc="7" dirty="0">
                <a:solidFill>
                  <a:srgbClr val="050707"/>
                </a:solidFill>
                <a:latin typeface="Arimo Bold Italics"/>
              </a:rPr>
              <a:t> </a:t>
            </a:r>
            <a:endParaRPr lang="en-US" sz="739" spc="7" dirty="0">
              <a:solidFill>
                <a:srgbClr val="050707"/>
              </a:solidFill>
              <a:latin typeface="Arimo Bold Itali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9737"/>
          <a:stretch>
            <a:fillRect/>
          </a:stretch>
        </p:blipFill>
        <p:spPr>
          <a:xfrm>
            <a:off x="-4125" y="1121344"/>
            <a:ext cx="442067" cy="73152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47995" y="914400"/>
            <a:ext cx="579896" cy="731520"/>
          </a:xfrm>
          <a:prstGeom prst="rect">
            <a:avLst/>
          </a:prstGeom>
        </p:spPr>
      </p:pic>
      <p:pic>
        <p:nvPicPr>
          <p:cNvPr id="4" name="Picture 4"/>
          <p:cNvPicPr>
            <a:picLocks noChangeAspect="1"/>
          </p:cNvPicPr>
          <p:nvPr/>
        </p:nvPicPr>
        <p:blipFill>
          <a:blip r:embed="rId5"/>
          <a:srcRect/>
          <a:stretch>
            <a:fillRect/>
          </a:stretch>
        </p:blipFill>
        <p:spPr>
          <a:xfrm>
            <a:off x="2127129" y="42441"/>
            <a:ext cx="1227977" cy="1006941"/>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76796" y="1324564"/>
            <a:ext cx="650599" cy="592636"/>
          </a:xfrm>
          <a:prstGeom prst="rect">
            <a:avLst/>
          </a:prstGeom>
        </p:spPr>
      </p:pic>
      <p:grpSp>
        <p:nvGrpSpPr>
          <p:cNvPr id="6" name="Group 6"/>
          <p:cNvGrpSpPr/>
          <p:nvPr/>
        </p:nvGrpSpPr>
        <p:grpSpPr>
          <a:xfrm rot="5400000">
            <a:off x="-125397" y="-227076"/>
            <a:ext cx="684612" cy="909540"/>
            <a:chOff x="0" y="0"/>
            <a:chExt cx="912817" cy="1212720"/>
          </a:xfrm>
        </p:grpSpPr>
        <p:grpSp>
          <p:nvGrpSpPr>
            <p:cNvPr id="7" name="Group 7"/>
            <p:cNvGrpSpPr/>
            <p:nvPr/>
          </p:nvGrpSpPr>
          <p:grpSpPr>
            <a:xfrm>
              <a:off x="0" y="299903"/>
              <a:ext cx="912817" cy="91281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9" name="AutoShape 9"/>
            <p:cNvSpPr/>
            <p:nvPr/>
          </p:nvSpPr>
          <p:spPr>
            <a:xfrm>
              <a:off x="419183" y="84782"/>
              <a:ext cx="14130" cy="635863"/>
            </a:xfrm>
            <a:prstGeom prst="rect">
              <a:avLst/>
            </a:prstGeom>
            <a:solidFill>
              <a:srgbClr val="050707"/>
            </a:solidFill>
          </p:spPr>
        </p:sp>
        <p:sp>
          <p:nvSpPr>
            <p:cNvPr id="10" name="AutoShape 10"/>
            <p:cNvSpPr/>
            <p:nvPr/>
          </p:nvSpPr>
          <p:spPr>
            <a:xfrm>
              <a:off x="489834" y="0"/>
              <a:ext cx="14130" cy="635863"/>
            </a:xfrm>
            <a:prstGeom prst="rect">
              <a:avLst/>
            </a:prstGeom>
            <a:solidFill>
              <a:srgbClr val="050707"/>
            </a:solidFill>
          </p:spPr>
        </p:sp>
      </p:grpSp>
      <p:sp>
        <p:nvSpPr>
          <p:cNvPr id="11" name="TextBox 11"/>
          <p:cNvSpPr txBox="1"/>
          <p:nvPr/>
        </p:nvSpPr>
        <p:spPr>
          <a:xfrm>
            <a:off x="38582" y="44964"/>
            <a:ext cx="2768446" cy="365459"/>
          </a:xfrm>
          <a:prstGeom prst="rect">
            <a:avLst/>
          </a:prstGeom>
        </p:spPr>
        <p:txBody>
          <a:bodyPr lIns="0" tIns="0" rIns="0" bIns="0" rtlCol="0" anchor="t">
            <a:spAutoFit/>
          </a:bodyPr>
          <a:lstStyle/>
          <a:p>
            <a:pPr marL="0" lvl="0" indent="0" algn="ctr">
              <a:lnSpc>
                <a:spcPts val="1440"/>
              </a:lnSpc>
              <a:spcBef>
                <a:spcPct val="0"/>
              </a:spcBef>
            </a:pPr>
            <a:r>
              <a:rPr lang="en-US" sz="1200" u="none" spc="180" dirty="0">
                <a:solidFill>
                  <a:srgbClr val="000000"/>
                </a:solidFill>
                <a:latin typeface="Poppins Bold Italics"/>
              </a:rPr>
              <a:t>DESCRIPCIÓN DEL PROBLEMA</a:t>
            </a:r>
          </a:p>
        </p:txBody>
      </p:sp>
      <p:sp>
        <p:nvSpPr>
          <p:cNvPr id="12" name="TextBox 12"/>
          <p:cNvSpPr txBox="1"/>
          <p:nvPr/>
        </p:nvSpPr>
        <p:spPr>
          <a:xfrm>
            <a:off x="38582" y="451710"/>
            <a:ext cx="2230199" cy="471033"/>
          </a:xfrm>
          <a:prstGeom prst="rect">
            <a:avLst/>
          </a:prstGeom>
        </p:spPr>
        <p:txBody>
          <a:bodyPr lIns="0" tIns="0" rIns="0" bIns="0" rtlCol="0" anchor="t">
            <a:spAutoFit/>
          </a:bodyPr>
          <a:lstStyle/>
          <a:p>
            <a:pPr marL="0" lvl="0" indent="0">
              <a:lnSpc>
                <a:spcPts val="778"/>
              </a:lnSpc>
              <a:spcBef>
                <a:spcPct val="0"/>
              </a:spcBef>
            </a:pPr>
            <a:r>
              <a:rPr lang="en-US" sz="648" u="none" spc="97" dirty="0">
                <a:solidFill>
                  <a:srgbClr val="000000"/>
                </a:solidFill>
                <a:latin typeface="Poppins Bold Italics"/>
              </a:rPr>
              <a:t>ACTUALMENTE EN EL SISTEMA NACIONAL</a:t>
            </a:r>
          </a:p>
          <a:p>
            <a:pPr marL="0" lvl="0" indent="0">
              <a:lnSpc>
                <a:spcPts val="778"/>
              </a:lnSpc>
              <a:spcBef>
                <a:spcPct val="0"/>
              </a:spcBef>
            </a:pPr>
            <a:r>
              <a:rPr lang="en-US" sz="648" u="none" spc="97" dirty="0">
                <a:solidFill>
                  <a:srgbClr val="000000"/>
                </a:solidFill>
                <a:latin typeface="Poppins Bold Italics"/>
              </a:rPr>
              <a:t>DE ORQUESTA NÚCLEO SAN JOSÉ SE LLEVA</a:t>
            </a:r>
          </a:p>
          <a:p>
            <a:pPr marL="0" lvl="0" indent="0">
              <a:lnSpc>
                <a:spcPts val="778"/>
              </a:lnSpc>
              <a:spcBef>
                <a:spcPct val="0"/>
              </a:spcBef>
            </a:pPr>
            <a:r>
              <a:rPr lang="en-US" sz="648" u="none" spc="97" dirty="0">
                <a:solidFill>
                  <a:srgbClr val="000000"/>
                </a:solidFill>
                <a:latin typeface="Poppins Bold Italics"/>
              </a:rPr>
              <a:t>UN CONTROL DE LOS INSTRUMENTOS </a:t>
            </a:r>
          </a:p>
          <a:p>
            <a:pPr marL="0" lvl="0" indent="0">
              <a:lnSpc>
                <a:spcPts val="778"/>
              </a:lnSpc>
              <a:spcBef>
                <a:spcPct val="0"/>
              </a:spcBef>
            </a:pPr>
            <a:r>
              <a:rPr lang="en-US" sz="648" u="none" spc="97" dirty="0">
                <a:solidFill>
                  <a:srgbClr val="000000"/>
                </a:solidFill>
                <a:latin typeface="Poppins Bold Italics"/>
              </a:rPr>
              <a:t>MUSICALES A TRAVÉS DE ARCHICOS DE </a:t>
            </a:r>
          </a:p>
          <a:p>
            <a:pPr marL="0" lvl="0" indent="0">
              <a:lnSpc>
                <a:spcPts val="778"/>
              </a:lnSpc>
              <a:spcBef>
                <a:spcPct val="0"/>
              </a:spcBef>
            </a:pPr>
            <a:r>
              <a:rPr lang="en-US" sz="648" u="none" spc="97" dirty="0">
                <a:solidFill>
                  <a:srgbClr val="000000"/>
                </a:solidFill>
                <a:latin typeface="Poppins Bold Italics"/>
              </a:rPr>
              <a:t>EXCEL Y DE CUARDENOS.</a:t>
            </a:r>
          </a:p>
        </p:txBody>
      </p:sp>
      <p:grpSp>
        <p:nvGrpSpPr>
          <p:cNvPr id="13" name="Group 13"/>
          <p:cNvGrpSpPr/>
          <p:nvPr/>
        </p:nvGrpSpPr>
        <p:grpSpPr>
          <a:xfrm>
            <a:off x="2292830" y="1194492"/>
            <a:ext cx="1028395" cy="797531"/>
            <a:chOff x="0" y="0"/>
            <a:chExt cx="1371193" cy="1063374"/>
          </a:xfrm>
        </p:grpSpPr>
        <p:grpSp>
          <p:nvGrpSpPr>
            <p:cNvPr id="14" name="Group 14"/>
            <p:cNvGrpSpPr/>
            <p:nvPr/>
          </p:nvGrpSpPr>
          <p:grpSpPr>
            <a:xfrm>
              <a:off x="307819" y="0"/>
              <a:ext cx="1063374" cy="1063374"/>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6" name="AutoShape 16"/>
            <p:cNvSpPr/>
            <p:nvPr/>
          </p:nvSpPr>
          <p:spPr>
            <a:xfrm rot="5400000">
              <a:off x="362140" y="250657"/>
              <a:ext cx="16461" cy="740741"/>
            </a:xfrm>
            <a:prstGeom prst="rect">
              <a:avLst/>
            </a:prstGeom>
            <a:solidFill>
              <a:srgbClr val="050707"/>
            </a:solidFill>
          </p:spPr>
        </p:sp>
        <p:sp>
          <p:nvSpPr>
            <p:cNvPr id="17" name="AutoShape 17"/>
            <p:cNvSpPr/>
            <p:nvPr/>
          </p:nvSpPr>
          <p:spPr>
            <a:xfrm rot="5400000">
              <a:off x="460905" y="332962"/>
              <a:ext cx="16461" cy="740741"/>
            </a:xfrm>
            <a:prstGeom prst="rect">
              <a:avLst/>
            </a:prstGeom>
            <a:solidFill>
              <a:srgbClr val="050707"/>
            </a:solidFill>
          </p:spPr>
        </p:sp>
      </p:grpSp>
      <p:sp>
        <p:nvSpPr>
          <p:cNvPr id="18" name="TextBox 18"/>
          <p:cNvSpPr txBox="1"/>
          <p:nvPr/>
        </p:nvSpPr>
        <p:spPr>
          <a:xfrm>
            <a:off x="793480" y="1058907"/>
            <a:ext cx="2359033" cy="561975"/>
          </a:xfrm>
          <a:prstGeom prst="rect">
            <a:avLst/>
          </a:prstGeom>
        </p:spPr>
        <p:txBody>
          <a:bodyPr lIns="0" tIns="0" rIns="0" bIns="0" rtlCol="0" anchor="t">
            <a:spAutoFit/>
          </a:bodyPr>
          <a:lstStyle/>
          <a:p>
            <a:pPr marL="0" lvl="0" indent="0" algn="l">
              <a:lnSpc>
                <a:spcPts val="778"/>
              </a:lnSpc>
              <a:spcBef>
                <a:spcPct val="0"/>
              </a:spcBef>
            </a:pPr>
            <a:r>
              <a:rPr lang="en-US" sz="648" spc="97">
                <a:solidFill>
                  <a:srgbClr val="000000"/>
                </a:solidFill>
                <a:latin typeface="Poppins Bold Italics"/>
              </a:rPr>
              <a:t> LO QUE OCACIONA </a:t>
            </a:r>
            <a:r>
              <a:rPr lang="en-US" sz="648" u="none" spc="97">
                <a:solidFill>
                  <a:srgbClr val="000000"/>
                </a:solidFill>
                <a:latin typeface="Poppins Bold Italics"/>
              </a:rPr>
              <a:t>GRANDES DIFICULTADES A LA HORA DE BUSCAR INFORMACIÓN DE UN INSTRUMENTO, NO SOLO POQUE DEBEN BUSCAR EN VARIOS DOCUMENTOS SI NO SE HAN PRESENTADO PÉRDIDAS DE DATOS EN VARIAS OPORTUNIDADES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par>
                                <p:cTn id="17" presetID="2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185634" y="967022"/>
            <a:ext cx="842825" cy="1119732"/>
            <a:chOff x="0" y="0"/>
            <a:chExt cx="1123766" cy="1492976"/>
          </a:xfrm>
        </p:grpSpPr>
        <p:grpSp>
          <p:nvGrpSpPr>
            <p:cNvPr id="3" name="Group 3"/>
            <p:cNvGrpSpPr/>
            <p:nvPr/>
          </p:nvGrpSpPr>
          <p:grpSpPr>
            <a:xfrm>
              <a:off x="0" y="369210"/>
              <a:ext cx="1123766" cy="112376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5" name="AutoShape 5"/>
            <p:cNvSpPr/>
            <p:nvPr/>
          </p:nvSpPr>
          <p:spPr>
            <a:xfrm>
              <a:off x="516055" y="104375"/>
              <a:ext cx="17396" cy="782809"/>
            </a:xfrm>
            <a:prstGeom prst="rect">
              <a:avLst/>
            </a:prstGeom>
            <a:solidFill>
              <a:srgbClr val="050707"/>
            </a:solidFill>
          </p:spPr>
        </p:sp>
        <p:sp>
          <p:nvSpPr>
            <p:cNvPr id="6" name="AutoShape 6"/>
            <p:cNvSpPr/>
            <p:nvPr/>
          </p:nvSpPr>
          <p:spPr>
            <a:xfrm>
              <a:off x="603033" y="0"/>
              <a:ext cx="17396" cy="782809"/>
            </a:xfrm>
            <a:prstGeom prst="rect">
              <a:avLst/>
            </a:prstGeom>
            <a:solidFill>
              <a:srgbClr val="050707"/>
            </a:solidFill>
          </p:spPr>
        </p:sp>
      </p:grpSp>
      <p:grpSp>
        <p:nvGrpSpPr>
          <p:cNvPr id="7" name="Group 7"/>
          <p:cNvGrpSpPr/>
          <p:nvPr/>
        </p:nvGrpSpPr>
        <p:grpSpPr>
          <a:xfrm>
            <a:off x="2392322" y="-254702"/>
            <a:ext cx="1028395" cy="797531"/>
            <a:chOff x="0" y="0"/>
            <a:chExt cx="1371193" cy="1063374"/>
          </a:xfrm>
        </p:grpSpPr>
        <p:grpSp>
          <p:nvGrpSpPr>
            <p:cNvPr id="8" name="Group 8"/>
            <p:cNvGrpSpPr/>
            <p:nvPr/>
          </p:nvGrpSpPr>
          <p:grpSpPr>
            <a:xfrm>
              <a:off x="307819" y="0"/>
              <a:ext cx="1063374" cy="106337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0" name="AutoShape 10"/>
            <p:cNvSpPr/>
            <p:nvPr/>
          </p:nvSpPr>
          <p:spPr>
            <a:xfrm rot="5400000">
              <a:off x="362140" y="250657"/>
              <a:ext cx="16461" cy="740741"/>
            </a:xfrm>
            <a:prstGeom prst="rect">
              <a:avLst/>
            </a:prstGeom>
            <a:solidFill>
              <a:srgbClr val="050707"/>
            </a:solidFill>
          </p:spPr>
        </p:sp>
        <p:sp>
          <p:nvSpPr>
            <p:cNvPr id="11" name="AutoShape 11"/>
            <p:cNvSpPr/>
            <p:nvPr/>
          </p:nvSpPr>
          <p:spPr>
            <a:xfrm rot="5400000">
              <a:off x="460905" y="332962"/>
              <a:ext cx="16461" cy="740741"/>
            </a:xfrm>
            <a:prstGeom prst="rect">
              <a:avLst/>
            </a:prstGeom>
            <a:solidFill>
              <a:srgbClr val="050707"/>
            </a:solidFill>
          </p:spPr>
        </p:sp>
      </p:grpSp>
      <p:grpSp>
        <p:nvGrpSpPr>
          <p:cNvPr id="12" name="Group 12"/>
          <p:cNvGrpSpPr/>
          <p:nvPr/>
        </p:nvGrpSpPr>
        <p:grpSpPr>
          <a:xfrm>
            <a:off x="286293" y="273809"/>
            <a:ext cx="2449628" cy="793035"/>
            <a:chOff x="0" y="0"/>
            <a:chExt cx="3266170" cy="1057379"/>
          </a:xfrm>
        </p:grpSpPr>
        <p:sp>
          <p:nvSpPr>
            <p:cNvPr id="13" name="TextBox 13"/>
            <p:cNvSpPr txBox="1"/>
            <p:nvPr/>
          </p:nvSpPr>
          <p:spPr>
            <a:xfrm>
              <a:off x="0" y="19050"/>
              <a:ext cx="3266170" cy="758035"/>
            </a:xfrm>
            <a:prstGeom prst="rect">
              <a:avLst/>
            </a:prstGeom>
          </p:spPr>
          <p:txBody>
            <a:bodyPr lIns="0" tIns="0" rIns="0" bIns="0" rtlCol="0" anchor="t">
              <a:spAutoFit/>
            </a:bodyPr>
            <a:lstStyle/>
            <a:p>
              <a:pPr>
                <a:lnSpc>
                  <a:spcPts val="2208"/>
                </a:lnSpc>
              </a:pPr>
              <a:r>
                <a:rPr lang="en-US" sz="2008" dirty="0">
                  <a:solidFill>
                    <a:srgbClr val="050707"/>
                  </a:solidFill>
                  <a:latin typeface="Poppins Bold Bold Italics"/>
                </a:rPr>
                <a:t>DIAGNÓSTICO PARTICIPATIVO</a:t>
              </a:r>
            </a:p>
          </p:txBody>
        </p:sp>
        <p:sp>
          <p:nvSpPr>
            <p:cNvPr id="14" name="TextBox 14"/>
            <p:cNvSpPr txBox="1"/>
            <p:nvPr/>
          </p:nvSpPr>
          <p:spPr>
            <a:xfrm>
              <a:off x="0" y="849561"/>
              <a:ext cx="3266170" cy="204549"/>
            </a:xfrm>
            <a:prstGeom prst="rect">
              <a:avLst/>
            </a:prstGeom>
          </p:spPr>
          <p:txBody>
            <a:bodyPr lIns="0" tIns="0" rIns="0" bIns="0" rtlCol="0" anchor="t">
              <a:spAutoFit/>
            </a:bodyPr>
            <a:lstStyle/>
            <a:p>
              <a:pPr>
                <a:lnSpc>
                  <a:spcPts val="1162"/>
                </a:lnSpc>
              </a:pPr>
              <a:r>
                <a:rPr lang="en-US" sz="1057" spc="52">
                  <a:solidFill>
                    <a:srgbClr val="050707"/>
                  </a:solidFill>
                  <a:latin typeface="Poppins Bold Bold Italics"/>
                </a:rPr>
                <a:t>DESCRIPCIÓN DEL CONTEXTO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137739" y="-147384"/>
            <a:ext cx="849582" cy="849582"/>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 name="TextBox 4"/>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grpSp>
        <p:nvGrpSpPr>
          <p:cNvPr id="5" name="Group 5"/>
          <p:cNvGrpSpPr/>
          <p:nvPr/>
        </p:nvGrpSpPr>
        <p:grpSpPr>
          <a:xfrm>
            <a:off x="2521931" y="1191421"/>
            <a:ext cx="764701" cy="764701"/>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sp>
        <p:nvSpPr>
          <p:cNvPr id="8" name="TextBox 8"/>
          <p:cNvSpPr txBox="1"/>
          <p:nvPr/>
        </p:nvSpPr>
        <p:spPr>
          <a:xfrm>
            <a:off x="48904" y="300827"/>
            <a:ext cx="3102593" cy="1383193"/>
          </a:xfrm>
          <a:prstGeom prst="rect">
            <a:avLst/>
          </a:prstGeom>
        </p:spPr>
        <p:txBody>
          <a:bodyPr lIns="0" tIns="0" rIns="0" bIns="0" rtlCol="0" anchor="t">
            <a:spAutoFit/>
          </a:bodyPr>
          <a:lstStyle/>
          <a:p>
            <a:pPr algn="ctr">
              <a:lnSpc>
                <a:spcPts val="1018"/>
              </a:lnSpc>
              <a:spcBef>
                <a:spcPct val="0"/>
              </a:spcBef>
            </a:pPr>
            <a:endParaRPr/>
          </a:p>
          <a:p>
            <a:pPr algn="ctr">
              <a:lnSpc>
                <a:spcPts val="1018"/>
              </a:lnSpc>
              <a:spcBef>
                <a:spcPct val="0"/>
              </a:spcBef>
            </a:pPr>
            <a:r>
              <a:rPr lang="en-US" sz="848" spc="127">
                <a:solidFill>
                  <a:srgbClr val="000000"/>
                </a:solidFill>
                <a:latin typeface="Poppins Bold Italics"/>
              </a:rPr>
              <a:t> ¿CÓMO IMPLEMENTAR UN APLICATIVO PARA EL REGISTRO Y CONTROL DE INVENTARIO DE INSTRUMENTOS MUSICALES EN EL ÁREA ADMINISTRATIVA DEL SISTEMA NACIONAL DE ORQUESTAS Y COROS JUVENILES E INFANTILES DE VENEZUELA NUCLEO SAN JOSE QUE MANTENGA LA INTEGRIDAD DE LOS DATOS Y SOLUCIONE LOS PROBLEMAS ACTUALES GARANTIZANDO LA DISPONIBILIDAD DE LA INFORMACIÓN?</a:t>
            </a:r>
          </a:p>
        </p:txBody>
      </p:sp>
      <p:sp>
        <p:nvSpPr>
          <p:cNvPr id="9" name="TextBox 9"/>
          <p:cNvSpPr txBox="1"/>
          <p:nvPr/>
        </p:nvSpPr>
        <p:spPr>
          <a:xfrm>
            <a:off x="182880" y="70449"/>
            <a:ext cx="2834640" cy="361950"/>
          </a:xfrm>
          <a:prstGeom prst="rect">
            <a:avLst/>
          </a:prstGeom>
        </p:spPr>
        <p:txBody>
          <a:bodyPr lIns="0" tIns="0" rIns="0" bIns="0" rtlCol="0" anchor="t">
            <a:spAutoFit/>
          </a:bodyPr>
          <a:lstStyle/>
          <a:p>
            <a:pPr algn="ctr">
              <a:lnSpc>
                <a:spcPts val="1439"/>
              </a:lnSpc>
              <a:spcBef>
                <a:spcPct val="0"/>
              </a:spcBef>
            </a:pPr>
            <a:r>
              <a:rPr lang="en-US" sz="1200" spc="180">
                <a:solidFill>
                  <a:srgbClr val="000000"/>
                </a:solidFill>
                <a:latin typeface="Poppins Bold Italics"/>
              </a:rPr>
              <a:t>FORMULACIÓN DEL PROBLEMA</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308658" y="0"/>
            <a:ext cx="1466898" cy="1945318"/>
            <a:chOff x="0" y="0"/>
            <a:chExt cx="2173183" cy="2881953"/>
          </a:xfrm>
        </p:grpSpPr>
        <p:sp>
          <p:nvSpPr>
            <p:cNvPr id="3" name="Freeform 3"/>
            <p:cNvSpPr/>
            <p:nvPr/>
          </p:nvSpPr>
          <p:spPr>
            <a:xfrm>
              <a:off x="0" y="0"/>
              <a:ext cx="2173182" cy="2881953"/>
            </a:xfrm>
            <a:custGeom>
              <a:avLst/>
              <a:gdLst/>
              <a:ahLst/>
              <a:cxnLst/>
              <a:rect l="l" t="t" r="r" b="b"/>
              <a:pathLst>
                <a:path w="2173182" h="2881953">
                  <a:moveTo>
                    <a:pt x="0" y="0"/>
                  </a:moveTo>
                  <a:lnTo>
                    <a:pt x="2173182" y="0"/>
                  </a:lnTo>
                  <a:lnTo>
                    <a:pt x="2173182" y="2881953"/>
                  </a:lnTo>
                  <a:lnTo>
                    <a:pt x="0" y="2881953"/>
                  </a:lnTo>
                  <a:close/>
                </a:path>
              </a:pathLst>
            </a:custGeom>
            <a:solidFill>
              <a:srgbClr val="004AAD"/>
            </a:solidFill>
          </p:spPr>
        </p:sp>
        <p:sp>
          <p:nvSpPr>
            <p:cNvPr id="4" name="TextBox 4"/>
            <p:cNvSpPr txBox="1"/>
            <p:nvPr/>
          </p:nvSpPr>
          <p:spPr>
            <a:xfrm>
              <a:off x="0" y="9525"/>
              <a:ext cx="812800" cy="803275"/>
            </a:xfrm>
            <a:prstGeom prst="rect">
              <a:avLst/>
            </a:prstGeom>
          </p:spPr>
          <p:txBody>
            <a:bodyPr lIns="50800" tIns="50800" rIns="50800" bIns="50800" rtlCol="0" anchor="ctr"/>
            <a:lstStyle/>
            <a:p>
              <a:pPr algn="ctr">
                <a:lnSpc>
                  <a:spcPts val="499"/>
                </a:lnSpc>
              </a:pPr>
              <a:endParaRPr/>
            </a:p>
          </p:txBody>
        </p:sp>
      </p:grpSp>
      <p:grpSp>
        <p:nvGrpSpPr>
          <p:cNvPr id="5" name="Group 5"/>
          <p:cNvGrpSpPr/>
          <p:nvPr/>
        </p:nvGrpSpPr>
        <p:grpSpPr>
          <a:xfrm>
            <a:off x="90283" y="1000499"/>
            <a:ext cx="1002368" cy="1002368"/>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8B6FF"/>
            </a:solidFill>
          </p:spPr>
        </p:sp>
        <p:sp>
          <p:nvSpPr>
            <p:cNvPr id="7" name="TextBox 7"/>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sp>
        <p:nvSpPr>
          <p:cNvPr id="8" name="TextBox 8"/>
          <p:cNvSpPr txBox="1"/>
          <p:nvPr/>
        </p:nvSpPr>
        <p:spPr>
          <a:xfrm>
            <a:off x="23526" y="610709"/>
            <a:ext cx="1220762" cy="361950"/>
          </a:xfrm>
          <a:prstGeom prst="rect">
            <a:avLst/>
          </a:prstGeom>
        </p:spPr>
        <p:txBody>
          <a:bodyPr lIns="0" tIns="0" rIns="0" bIns="0" rtlCol="0" anchor="t">
            <a:spAutoFit/>
          </a:bodyPr>
          <a:lstStyle/>
          <a:p>
            <a:pPr algn="ctr">
              <a:lnSpc>
                <a:spcPts val="1439"/>
              </a:lnSpc>
              <a:spcBef>
                <a:spcPct val="0"/>
              </a:spcBef>
            </a:pPr>
            <a:r>
              <a:rPr lang="en-US" sz="1200" spc="180" dirty="0">
                <a:solidFill>
                  <a:srgbClr val="FFFFFF"/>
                </a:solidFill>
                <a:latin typeface="Poppins Bold Italics"/>
              </a:rPr>
              <a:t>OBJETIVO GENERAL </a:t>
            </a:r>
          </a:p>
        </p:txBody>
      </p:sp>
      <p:grpSp>
        <p:nvGrpSpPr>
          <p:cNvPr id="9" name="Group 9"/>
          <p:cNvGrpSpPr/>
          <p:nvPr/>
        </p:nvGrpSpPr>
        <p:grpSpPr>
          <a:xfrm>
            <a:off x="2321785" y="-267725"/>
            <a:ext cx="1002368" cy="1002368"/>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11" name="TextBox 11"/>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sp>
        <p:nvSpPr>
          <p:cNvPr id="12" name="AutoShape 12"/>
          <p:cNvSpPr/>
          <p:nvPr/>
        </p:nvSpPr>
        <p:spPr>
          <a:xfrm>
            <a:off x="591466" y="1617345"/>
            <a:ext cx="732692" cy="0"/>
          </a:xfrm>
          <a:prstGeom prst="line">
            <a:avLst/>
          </a:prstGeom>
          <a:ln w="28575" cap="flat">
            <a:solidFill>
              <a:srgbClr val="000000"/>
            </a:solidFill>
            <a:prstDash val="solid"/>
            <a:headEnd type="none" w="sm" len="sm"/>
            <a:tailEnd type="none" w="sm" len="sm"/>
          </a:ln>
        </p:spPr>
      </p:sp>
      <p:sp>
        <p:nvSpPr>
          <p:cNvPr id="13" name="AutoShape 13"/>
          <p:cNvSpPr/>
          <p:nvPr/>
        </p:nvSpPr>
        <p:spPr>
          <a:xfrm>
            <a:off x="452556" y="1501683"/>
            <a:ext cx="732692" cy="0"/>
          </a:xfrm>
          <a:prstGeom prst="line">
            <a:avLst/>
          </a:prstGeom>
          <a:ln w="28575" cap="flat">
            <a:solidFill>
              <a:srgbClr val="000000"/>
            </a:solidFill>
            <a:prstDash val="solid"/>
            <a:headEnd type="none" w="sm" len="sm"/>
            <a:tailEnd type="none" w="sm" len="sm"/>
          </a:ln>
        </p:spPr>
      </p:sp>
      <p:sp>
        <p:nvSpPr>
          <p:cNvPr id="14" name="AutoShape 14"/>
          <p:cNvSpPr/>
          <p:nvPr/>
        </p:nvSpPr>
        <p:spPr>
          <a:xfrm rot="-5400000">
            <a:off x="2578941" y="619865"/>
            <a:ext cx="732692" cy="0"/>
          </a:xfrm>
          <a:prstGeom prst="line">
            <a:avLst/>
          </a:prstGeom>
          <a:ln w="28575" cap="flat">
            <a:solidFill>
              <a:srgbClr val="000000"/>
            </a:solidFill>
            <a:prstDash val="solid"/>
            <a:headEnd type="none" w="sm" len="sm"/>
            <a:tailEnd type="none" w="sm" len="sm"/>
          </a:ln>
        </p:spPr>
      </p:sp>
      <p:sp>
        <p:nvSpPr>
          <p:cNvPr id="15" name="AutoShape 15"/>
          <p:cNvSpPr/>
          <p:nvPr/>
        </p:nvSpPr>
        <p:spPr>
          <a:xfrm rot="-5400000">
            <a:off x="2665462" y="720355"/>
            <a:ext cx="732692" cy="0"/>
          </a:xfrm>
          <a:prstGeom prst="line">
            <a:avLst/>
          </a:prstGeom>
          <a:ln w="28575" cap="flat">
            <a:solidFill>
              <a:srgbClr val="000000"/>
            </a:solidFill>
            <a:prstDash val="solid"/>
            <a:headEnd type="none" w="sm" len="sm"/>
            <a:tailEnd type="none" w="sm" len="sm"/>
          </a:ln>
        </p:spPr>
      </p:sp>
      <p:sp>
        <p:nvSpPr>
          <p:cNvPr id="16" name="TextBox 16"/>
          <p:cNvSpPr txBox="1"/>
          <p:nvPr/>
        </p:nvSpPr>
        <p:spPr>
          <a:xfrm>
            <a:off x="1185248" y="123825"/>
            <a:ext cx="1979638" cy="1457325"/>
          </a:xfrm>
          <a:prstGeom prst="rect">
            <a:avLst/>
          </a:prstGeom>
        </p:spPr>
        <p:txBody>
          <a:bodyPr lIns="0" tIns="0" rIns="0" bIns="0" rtlCol="0" anchor="t">
            <a:spAutoFit/>
          </a:bodyPr>
          <a:lstStyle/>
          <a:p>
            <a:pPr marL="0" lvl="0" indent="0" algn="ctr">
              <a:lnSpc>
                <a:spcPts val="1080"/>
              </a:lnSpc>
              <a:spcBef>
                <a:spcPct val="0"/>
              </a:spcBef>
            </a:pPr>
            <a:r>
              <a:rPr lang="en-US" sz="900" spc="135" dirty="0">
                <a:solidFill>
                  <a:srgbClr val="FFFFFF"/>
                </a:solidFill>
                <a:latin typeface="Poppins Bold Italics"/>
              </a:rPr>
              <a:t>CONSTRUIR </a:t>
            </a:r>
            <a:r>
              <a:rPr lang="en-US" sz="900" u="none" spc="135" dirty="0">
                <a:solidFill>
                  <a:srgbClr val="FFFFFF"/>
                </a:solidFill>
                <a:latin typeface="Poppins Bold Italics"/>
              </a:rPr>
              <a:t> UN SISTEMA DE INFORMACION PARA CONTRIBUIR AL CONTROL ADMINISTRATIVO DEL INVANTARIO DE INSTRUMETOS MUSICALES EN EL SISTEMA NACIONAL DE ORQUESTAS Y COROS JUVENILES E INFANTILES DE VENEZUELA NUCLEO SAN JOSE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2376668" y="-457586"/>
            <a:ext cx="1191011" cy="1191011"/>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4" name="TextBox 4"/>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72582"/>
          <a:stretch>
            <a:fillRect/>
          </a:stretch>
        </p:blipFill>
        <p:spPr>
          <a:xfrm rot="-5400000">
            <a:off x="133236" y="596920"/>
            <a:ext cx="99288" cy="91987"/>
          </a:xfrm>
          <a:prstGeom prst="rect">
            <a:avLst/>
          </a:prstGeom>
        </p:spPr>
      </p:pic>
      <p:sp>
        <p:nvSpPr>
          <p:cNvPr id="6" name="TextBox 6"/>
          <p:cNvSpPr txBox="1"/>
          <p:nvPr/>
        </p:nvSpPr>
        <p:spPr>
          <a:xfrm>
            <a:off x="802511" y="107495"/>
            <a:ext cx="1308222" cy="361950"/>
          </a:xfrm>
          <a:prstGeom prst="rect">
            <a:avLst/>
          </a:prstGeom>
        </p:spPr>
        <p:txBody>
          <a:bodyPr lIns="0" tIns="0" rIns="0" bIns="0" rtlCol="0" anchor="t">
            <a:spAutoFit/>
          </a:bodyPr>
          <a:lstStyle/>
          <a:p>
            <a:pPr algn="ctr">
              <a:lnSpc>
                <a:spcPts val="1439"/>
              </a:lnSpc>
              <a:spcBef>
                <a:spcPct val="0"/>
              </a:spcBef>
            </a:pPr>
            <a:r>
              <a:rPr lang="en-US" sz="1200" spc="180">
                <a:solidFill>
                  <a:srgbClr val="FFFFFF"/>
                </a:solidFill>
                <a:latin typeface="Poppins Bold Italics"/>
              </a:rPr>
              <a:t>OBJETIVOS ESPECÍFICOS</a:t>
            </a:r>
          </a:p>
        </p:txBody>
      </p:sp>
      <p:sp>
        <p:nvSpPr>
          <p:cNvPr id="7" name="TextBox 7"/>
          <p:cNvSpPr txBox="1"/>
          <p:nvPr/>
        </p:nvSpPr>
        <p:spPr>
          <a:xfrm>
            <a:off x="228873" y="602795"/>
            <a:ext cx="2966067" cy="270786"/>
          </a:xfrm>
          <a:prstGeom prst="rect">
            <a:avLst/>
          </a:prstGeom>
        </p:spPr>
        <p:txBody>
          <a:bodyPr lIns="0" tIns="0" rIns="0" bIns="0" rtlCol="0" anchor="t">
            <a:spAutoFit/>
          </a:bodyPr>
          <a:lstStyle/>
          <a:p>
            <a:pPr>
              <a:lnSpc>
                <a:spcPts val="756"/>
              </a:lnSpc>
              <a:spcBef>
                <a:spcPct val="0"/>
              </a:spcBef>
            </a:pPr>
            <a:r>
              <a:rPr lang="en-US" sz="630" spc="94">
                <a:solidFill>
                  <a:srgbClr val="FFFFFF"/>
                </a:solidFill>
                <a:latin typeface="Poppins Bold Italics"/>
              </a:rPr>
              <a:t>DETERMINAR LOS REQUERIMIENTOS FUNCIONALES Y NO FUNCIONALES PARA DIMENSIONAR EL SISTEMA</a:t>
            </a:r>
          </a:p>
          <a:p>
            <a:pPr>
              <a:lnSpc>
                <a:spcPts val="756"/>
              </a:lnSpc>
              <a:spcBef>
                <a:spcPct val="0"/>
              </a:spcBef>
            </a:pPr>
            <a:endParaRPr lang="en-US" sz="630" spc="94">
              <a:solidFill>
                <a:srgbClr val="FFFFFF"/>
              </a:solidFill>
              <a:latin typeface="Poppins Bold Italics"/>
            </a:endParaRPr>
          </a:p>
        </p:txBody>
      </p:sp>
      <p:grpSp>
        <p:nvGrpSpPr>
          <p:cNvPr id="8" name="Group 8"/>
          <p:cNvGrpSpPr/>
          <p:nvPr/>
        </p:nvGrpSpPr>
        <p:grpSpPr>
          <a:xfrm>
            <a:off x="-295637" y="1098727"/>
            <a:ext cx="1191011" cy="1191011"/>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10" name="TextBox 10"/>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sp>
        <p:nvSpPr>
          <p:cNvPr id="11" name="TextBox 11"/>
          <p:cNvSpPr txBox="1"/>
          <p:nvPr/>
        </p:nvSpPr>
        <p:spPr>
          <a:xfrm>
            <a:off x="234333" y="923925"/>
            <a:ext cx="2966067" cy="270786"/>
          </a:xfrm>
          <a:prstGeom prst="rect">
            <a:avLst/>
          </a:prstGeom>
        </p:spPr>
        <p:txBody>
          <a:bodyPr lIns="0" tIns="0" rIns="0" bIns="0" rtlCol="0" anchor="t">
            <a:spAutoFit/>
          </a:bodyPr>
          <a:lstStyle/>
          <a:p>
            <a:pPr marL="0" lvl="0" indent="0">
              <a:lnSpc>
                <a:spcPts val="756"/>
              </a:lnSpc>
              <a:spcBef>
                <a:spcPct val="0"/>
              </a:spcBef>
            </a:pPr>
            <a:r>
              <a:rPr lang="en-US" sz="630" u="none" spc="94">
                <a:solidFill>
                  <a:srgbClr val="FFFFFF"/>
                </a:solidFill>
                <a:latin typeface="Poppins Bold Italics"/>
              </a:rPr>
              <a:t>DISEÑAR EL SISTEMA DE INVENTARIO PARA PRECISAR LA ARQUITECTURA Y DIAGRAMAS QUE LO COMPONEN. </a:t>
            </a:r>
          </a:p>
          <a:p>
            <a:pPr marL="0" lvl="0" indent="0">
              <a:lnSpc>
                <a:spcPts val="756"/>
              </a:lnSpc>
              <a:spcBef>
                <a:spcPct val="0"/>
              </a:spcBef>
            </a:pPr>
            <a:endParaRPr lang="en-US" sz="630" u="none" spc="94">
              <a:solidFill>
                <a:srgbClr val="FFFFFF"/>
              </a:solidFill>
              <a:latin typeface="Poppins Bold Italics"/>
            </a:endParaRPr>
          </a:p>
        </p:txBody>
      </p:sp>
      <p:sp>
        <p:nvSpPr>
          <p:cNvPr id="12" name="TextBox 12"/>
          <p:cNvSpPr txBox="1"/>
          <p:nvPr/>
        </p:nvSpPr>
        <p:spPr>
          <a:xfrm>
            <a:off x="243428" y="1320325"/>
            <a:ext cx="2761527" cy="307777"/>
          </a:xfrm>
          <a:prstGeom prst="rect">
            <a:avLst/>
          </a:prstGeom>
        </p:spPr>
        <p:txBody>
          <a:bodyPr wrap="square" lIns="0" tIns="0" rIns="0" bIns="0" rtlCol="0" anchor="t">
            <a:spAutoFit/>
          </a:bodyPr>
          <a:lstStyle/>
          <a:p>
            <a:pPr marL="0" lvl="0" indent="0">
              <a:lnSpc>
                <a:spcPts val="756"/>
              </a:lnSpc>
              <a:spcBef>
                <a:spcPct val="0"/>
              </a:spcBef>
            </a:pPr>
            <a:r>
              <a:rPr lang="en-US" sz="630" u="none" spc="94" dirty="0" smtClean="0">
                <a:solidFill>
                  <a:srgbClr val="FFFFFF"/>
                </a:solidFill>
                <a:latin typeface="Poppins Bold Italics"/>
              </a:rPr>
              <a:t>DESARROLLAR </a:t>
            </a:r>
            <a:r>
              <a:rPr lang="en-US" sz="630" u="none" spc="94" dirty="0">
                <a:solidFill>
                  <a:srgbClr val="FFFFFF"/>
                </a:solidFill>
                <a:latin typeface="Poppins Bold Italics"/>
              </a:rPr>
              <a:t>EL SISTEMA DE INVENTARIO PARA APOYAR LA GESTIÓN DE INCIDENCIAS EN EL ÁREA DE SOPORTE TÉCNICO.</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72582"/>
          <a:stretch>
            <a:fillRect/>
          </a:stretch>
        </p:blipFill>
        <p:spPr>
          <a:xfrm rot="-5400000">
            <a:off x="133236" y="918050"/>
            <a:ext cx="99288" cy="91987"/>
          </a:xfrm>
          <a:prstGeom prst="rect">
            <a:avLst/>
          </a:prstGeom>
        </p:spPr>
      </p:pic>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72582"/>
          <a:stretch>
            <a:fillRect/>
          </a:stretch>
        </p:blipFill>
        <p:spPr>
          <a:xfrm rot="-5400000">
            <a:off x="121683" y="1328032"/>
            <a:ext cx="99288" cy="91987"/>
          </a:xfrm>
          <a:prstGeom prst="rect">
            <a:avLst/>
          </a:prstGeom>
        </p:spPr>
      </p:pic>
      <p:sp>
        <p:nvSpPr>
          <p:cNvPr id="15" name="AutoShape 15"/>
          <p:cNvSpPr/>
          <p:nvPr/>
        </p:nvSpPr>
        <p:spPr>
          <a:xfrm>
            <a:off x="2239482" y="469445"/>
            <a:ext cx="732692" cy="0"/>
          </a:xfrm>
          <a:prstGeom prst="line">
            <a:avLst/>
          </a:prstGeom>
          <a:ln w="28575" cap="flat">
            <a:solidFill>
              <a:srgbClr val="000000"/>
            </a:solidFill>
            <a:prstDash val="solid"/>
            <a:headEnd type="none" w="sm" len="sm"/>
            <a:tailEnd type="none" w="sm" len="sm"/>
          </a:ln>
        </p:spPr>
      </p:sp>
      <p:sp>
        <p:nvSpPr>
          <p:cNvPr id="16" name="AutoShape 16"/>
          <p:cNvSpPr/>
          <p:nvPr/>
        </p:nvSpPr>
        <p:spPr>
          <a:xfrm>
            <a:off x="2110733" y="374436"/>
            <a:ext cx="732692" cy="0"/>
          </a:xfrm>
          <a:prstGeom prst="line">
            <a:avLst/>
          </a:prstGeom>
          <a:ln w="28575" cap="flat">
            <a:solidFill>
              <a:srgbClr val="000000"/>
            </a:solidFill>
            <a:prstDash val="solid"/>
            <a:headEnd type="none" w="sm" len="sm"/>
            <a:tailEnd type="none" w="sm" len="sm"/>
          </a:ln>
        </p:spPr>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246560" y="709068"/>
            <a:ext cx="1059980" cy="1408234"/>
            <a:chOff x="0" y="0"/>
            <a:chExt cx="1413307" cy="1877645"/>
          </a:xfrm>
        </p:grpSpPr>
        <p:grpSp>
          <p:nvGrpSpPr>
            <p:cNvPr id="3" name="Group 3"/>
            <p:cNvGrpSpPr/>
            <p:nvPr/>
          </p:nvGrpSpPr>
          <p:grpSpPr>
            <a:xfrm>
              <a:off x="0" y="464338"/>
              <a:ext cx="1413307" cy="141330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5" name="AutoShape 5"/>
            <p:cNvSpPr/>
            <p:nvPr/>
          </p:nvSpPr>
          <p:spPr>
            <a:xfrm>
              <a:off x="649017" y="131267"/>
              <a:ext cx="21878" cy="984502"/>
            </a:xfrm>
            <a:prstGeom prst="rect">
              <a:avLst/>
            </a:prstGeom>
            <a:solidFill>
              <a:srgbClr val="050707"/>
            </a:solidFill>
          </p:spPr>
        </p:sp>
        <p:sp>
          <p:nvSpPr>
            <p:cNvPr id="6" name="AutoShape 6"/>
            <p:cNvSpPr/>
            <p:nvPr/>
          </p:nvSpPr>
          <p:spPr>
            <a:xfrm>
              <a:off x="758406" y="0"/>
              <a:ext cx="21878" cy="984502"/>
            </a:xfrm>
            <a:prstGeom prst="rect">
              <a:avLst/>
            </a:prstGeom>
            <a:solidFill>
              <a:srgbClr val="050707"/>
            </a:solidFill>
          </p:spPr>
        </p:sp>
      </p:grpSp>
      <p:grpSp>
        <p:nvGrpSpPr>
          <p:cNvPr id="7" name="Group 7"/>
          <p:cNvGrpSpPr/>
          <p:nvPr/>
        </p:nvGrpSpPr>
        <p:grpSpPr>
          <a:xfrm rot="-5400000">
            <a:off x="2170137" y="-319707"/>
            <a:ext cx="1059980" cy="1408234"/>
            <a:chOff x="0" y="0"/>
            <a:chExt cx="1413307" cy="1877645"/>
          </a:xfrm>
        </p:grpSpPr>
        <p:grpSp>
          <p:nvGrpSpPr>
            <p:cNvPr id="8" name="Group 8"/>
            <p:cNvGrpSpPr/>
            <p:nvPr/>
          </p:nvGrpSpPr>
          <p:grpSpPr>
            <a:xfrm>
              <a:off x="0" y="464338"/>
              <a:ext cx="1413307" cy="141330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0" name="AutoShape 10"/>
            <p:cNvSpPr/>
            <p:nvPr/>
          </p:nvSpPr>
          <p:spPr>
            <a:xfrm>
              <a:off x="649017" y="131267"/>
              <a:ext cx="21878" cy="984502"/>
            </a:xfrm>
            <a:prstGeom prst="rect">
              <a:avLst/>
            </a:prstGeom>
            <a:solidFill>
              <a:srgbClr val="050707"/>
            </a:solidFill>
          </p:spPr>
        </p:sp>
        <p:sp>
          <p:nvSpPr>
            <p:cNvPr id="11" name="AutoShape 11"/>
            <p:cNvSpPr/>
            <p:nvPr/>
          </p:nvSpPr>
          <p:spPr>
            <a:xfrm>
              <a:off x="758406" y="0"/>
              <a:ext cx="21878" cy="984502"/>
            </a:xfrm>
            <a:prstGeom prst="rect">
              <a:avLst/>
            </a:prstGeom>
            <a:solidFill>
              <a:srgbClr val="050707"/>
            </a:solidFill>
          </p:spPr>
        </p:sp>
      </p:grpSp>
      <p:sp>
        <p:nvSpPr>
          <p:cNvPr id="12" name="TextBox 12"/>
          <p:cNvSpPr txBox="1"/>
          <p:nvPr/>
        </p:nvSpPr>
        <p:spPr>
          <a:xfrm>
            <a:off x="34724" y="182880"/>
            <a:ext cx="3200400" cy="1515551"/>
          </a:xfrm>
          <a:prstGeom prst="rect">
            <a:avLst/>
          </a:prstGeom>
        </p:spPr>
        <p:txBody>
          <a:bodyPr lIns="0" tIns="0" rIns="0" bIns="0" rtlCol="0" anchor="t">
            <a:spAutoFit/>
          </a:bodyPr>
          <a:lstStyle/>
          <a:p>
            <a:pPr marL="0" lvl="0" indent="0" algn="l">
              <a:lnSpc>
                <a:spcPts val="876"/>
              </a:lnSpc>
              <a:spcBef>
                <a:spcPct val="0"/>
              </a:spcBef>
            </a:pPr>
            <a:endParaRPr/>
          </a:p>
          <a:p>
            <a:pPr marL="0" lvl="0" indent="0" algn="l">
              <a:lnSpc>
                <a:spcPts val="876"/>
              </a:lnSpc>
              <a:spcBef>
                <a:spcPct val="0"/>
              </a:spcBef>
            </a:pPr>
            <a:r>
              <a:rPr lang="en-US" sz="730" u="none" spc="109">
                <a:solidFill>
                  <a:srgbClr val="FFFFFF"/>
                </a:solidFill>
                <a:latin typeface="Poppins Bold Italics"/>
              </a:rPr>
              <a:t>DESDE EL INICIO DE LA ERA INFORMÁTICA Y SU IMPLEMENTACIÓN A NIVEL COMERCIAL CON EL DESARROLLO DE SISTEMAS DE INFORMACIÓN HA SIDO UN FACTOR IMPORTANTE E INDISPENSABLE PARA EL FUNCIONAMIENTO DE LOS PROCESOS DE LAS EMPRESAS. DEBIDO A QUE INDEPENDIENTE DE SU ACTIVIDAD COMERCIALES, ES NECESARIO HACER USO DE HERRAMIENTAS INFORMÁTICAS PARA RECOPILAR DATOS, ANALIZARLOS Y USARLOS PARA TOMAR DECISIONES EN PRO DEL CRECIMIENTO EMPRESARIAL. SIN IMPORTAR EL TAMÑO DE LAS EMPRESAS SIEMPRE VA A SER NECESARIO UNA HERRAMIENTA PARA ALMACENAR LA INFORMACIÓN </a:t>
            </a:r>
          </a:p>
        </p:txBody>
      </p:sp>
      <p:sp>
        <p:nvSpPr>
          <p:cNvPr id="13" name="TextBox 13"/>
          <p:cNvSpPr txBox="1"/>
          <p:nvPr/>
        </p:nvSpPr>
        <p:spPr>
          <a:xfrm>
            <a:off x="813420" y="92393"/>
            <a:ext cx="1573560" cy="180975"/>
          </a:xfrm>
          <a:prstGeom prst="rect">
            <a:avLst/>
          </a:prstGeom>
        </p:spPr>
        <p:txBody>
          <a:bodyPr lIns="0" tIns="0" rIns="0" bIns="0" rtlCol="0" anchor="t">
            <a:spAutoFit/>
          </a:bodyPr>
          <a:lstStyle/>
          <a:p>
            <a:pPr algn="ctr">
              <a:lnSpc>
                <a:spcPts val="1439"/>
              </a:lnSpc>
              <a:spcBef>
                <a:spcPct val="0"/>
              </a:spcBef>
            </a:pPr>
            <a:r>
              <a:rPr lang="en-US" sz="1200" spc="180">
                <a:solidFill>
                  <a:srgbClr val="000000"/>
                </a:solidFill>
                <a:latin typeface="Poppins Bold Italics"/>
              </a:rPr>
              <a:t>JUSTIFICACION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2035794" y="0"/>
            <a:ext cx="1164606" cy="1917744"/>
            <a:chOff x="0" y="0"/>
            <a:chExt cx="1725342" cy="2841103"/>
          </a:xfrm>
        </p:grpSpPr>
        <p:sp>
          <p:nvSpPr>
            <p:cNvPr id="3" name="Freeform 3"/>
            <p:cNvSpPr/>
            <p:nvPr/>
          </p:nvSpPr>
          <p:spPr>
            <a:xfrm>
              <a:off x="0" y="0"/>
              <a:ext cx="1725342" cy="2841103"/>
            </a:xfrm>
            <a:custGeom>
              <a:avLst/>
              <a:gdLst/>
              <a:ahLst/>
              <a:cxnLst/>
              <a:rect l="l" t="t" r="r" b="b"/>
              <a:pathLst>
                <a:path w="1725342" h="2841103">
                  <a:moveTo>
                    <a:pt x="0" y="0"/>
                  </a:moveTo>
                  <a:lnTo>
                    <a:pt x="1725342" y="0"/>
                  </a:lnTo>
                  <a:lnTo>
                    <a:pt x="1725342" y="2841103"/>
                  </a:lnTo>
                  <a:lnTo>
                    <a:pt x="0" y="2841103"/>
                  </a:lnTo>
                  <a:close/>
                </a:path>
              </a:pathLst>
            </a:custGeom>
            <a:solidFill>
              <a:srgbClr val="004AAD"/>
            </a:solidFill>
          </p:spPr>
        </p:sp>
        <p:sp>
          <p:nvSpPr>
            <p:cNvPr id="4" name="TextBox 4"/>
            <p:cNvSpPr txBox="1"/>
            <p:nvPr/>
          </p:nvSpPr>
          <p:spPr>
            <a:xfrm>
              <a:off x="0" y="9525"/>
              <a:ext cx="812800" cy="803275"/>
            </a:xfrm>
            <a:prstGeom prst="rect">
              <a:avLst/>
            </a:prstGeom>
          </p:spPr>
          <p:txBody>
            <a:bodyPr lIns="50800" tIns="50800" rIns="50800" bIns="50800" rtlCol="0" anchor="ctr"/>
            <a:lstStyle/>
            <a:p>
              <a:pPr algn="ctr">
                <a:lnSpc>
                  <a:spcPts val="499"/>
                </a:lnSpc>
              </a:pPr>
              <a:endParaRPr/>
            </a:p>
          </p:txBody>
        </p:sp>
      </p:grpSp>
      <p:grpSp>
        <p:nvGrpSpPr>
          <p:cNvPr id="5" name="Group 5"/>
          <p:cNvGrpSpPr/>
          <p:nvPr/>
        </p:nvGrpSpPr>
        <p:grpSpPr>
          <a:xfrm rot="-5400000">
            <a:off x="2339502" y="-381182"/>
            <a:ext cx="931356" cy="1237351"/>
            <a:chOff x="0" y="0"/>
            <a:chExt cx="1241809" cy="1649801"/>
          </a:xfrm>
        </p:grpSpPr>
        <p:grpSp>
          <p:nvGrpSpPr>
            <p:cNvPr id="6" name="Group 6"/>
            <p:cNvGrpSpPr/>
            <p:nvPr/>
          </p:nvGrpSpPr>
          <p:grpSpPr>
            <a:xfrm>
              <a:off x="0" y="407993"/>
              <a:ext cx="1241809" cy="124180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8" name="AutoShape 8"/>
            <p:cNvSpPr/>
            <p:nvPr/>
          </p:nvSpPr>
          <p:spPr>
            <a:xfrm>
              <a:off x="570262" y="115338"/>
              <a:ext cx="19223" cy="865037"/>
            </a:xfrm>
            <a:prstGeom prst="rect">
              <a:avLst/>
            </a:prstGeom>
            <a:solidFill>
              <a:srgbClr val="050707"/>
            </a:solidFill>
          </p:spPr>
        </p:sp>
        <p:sp>
          <p:nvSpPr>
            <p:cNvPr id="9" name="AutoShape 9"/>
            <p:cNvSpPr/>
            <p:nvPr/>
          </p:nvSpPr>
          <p:spPr>
            <a:xfrm>
              <a:off x="666377" y="0"/>
              <a:ext cx="19223" cy="865037"/>
            </a:xfrm>
            <a:prstGeom prst="rect">
              <a:avLst/>
            </a:prstGeom>
            <a:solidFill>
              <a:srgbClr val="050707"/>
            </a:solidFill>
          </p:spPr>
        </p:sp>
      </p:grpSp>
      <p:sp>
        <p:nvSpPr>
          <p:cNvPr id="10" name="TextBox 10"/>
          <p:cNvSpPr txBox="1"/>
          <p:nvPr/>
        </p:nvSpPr>
        <p:spPr>
          <a:xfrm>
            <a:off x="1864221" y="487680"/>
            <a:ext cx="1438305" cy="361950"/>
          </a:xfrm>
          <a:prstGeom prst="rect">
            <a:avLst/>
          </a:prstGeom>
        </p:spPr>
        <p:txBody>
          <a:bodyPr lIns="0" tIns="0" rIns="0" bIns="0" rtlCol="0" anchor="t">
            <a:spAutoFit/>
          </a:bodyPr>
          <a:lstStyle/>
          <a:p>
            <a:pPr algn="ctr">
              <a:lnSpc>
                <a:spcPts val="1439"/>
              </a:lnSpc>
              <a:spcBef>
                <a:spcPct val="0"/>
              </a:spcBef>
            </a:pPr>
            <a:r>
              <a:rPr lang="en-US" sz="1200" spc="180">
                <a:solidFill>
                  <a:srgbClr val="000000"/>
                </a:solidFill>
                <a:latin typeface="Poppins Bold Italics"/>
              </a:rPr>
              <a:t>MARCO TEÓRICO</a:t>
            </a:r>
          </a:p>
        </p:txBody>
      </p:sp>
      <p:grpSp>
        <p:nvGrpSpPr>
          <p:cNvPr id="11" name="Group 11"/>
          <p:cNvGrpSpPr/>
          <p:nvPr/>
        </p:nvGrpSpPr>
        <p:grpSpPr>
          <a:xfrm>
            <a:off x="-282798" y="849630"/>
            <a:ext cx="931356" cy="1237351"/>
            <a:chOff x="0" y="0"/>
            <a:chExt cx="1241809" cy="1649801"/>
          </a:xfrm>
        </p:grpSpPr>
        <p:grpSp>
          <p:nvGrpSpPr>
            <p:cNvPr id="12" name="Group 12"/>
            <p:cNvGrpSpPr/>
            <p:nvPr/>
          </p:nvGrpSpPr>
          <p:grpSpPr>
            <a:xfrm>
              <a:off x="0" y="407993"/>
              <a:ext cx="1241809" cy="1241809"/>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sp>
          <p:nvSpPr>
            <p:cNvPr id="14" name="AutoShape 14"/>
            <p:cNvSpPr/>
            <p:nvPr/>
          </p:nvSpPr>
          <p:spPr>
            <a:xfrm>
              <a:off x="570262" y="115338"/>
              <a:ext cx="19223" cy="865037"/>
            </a:xfrm>
            <a:prstGeom prst="rect">
              <a:avLst/>
            </a:prstGeom>
            <a:solidFill>
              <a:srgbClr val="050707"/>
            </a:solidFill>
          </p:spPr>
        </p:sp>
        <p:sp>
          <p:nvSpPr>
            <p:cNvPr id="15" name="AutoShape 15"/>
            <p:cNvSpPr/>
            <p:nvPr/>
          </p:nvSpPr>
          <p:spPr>
            <a:xfrm>
              <a:off x="666377" y="0"/>
              <a:ext cx="19223" cy="865037"/>
            </a:xfrm>
            <a:prstGeom prst="rect">
              <a:avLst/>
            </a:prstGeom>
            <a:solidFill>
              <a:srgbClr val="050707"/>
            </a:solidFill>
          </p:spPr>
        </p:sp>
      </p:grpSp>
      <p:sp>
        <p:nvSpPr>
          <p:cNvPr id="16" name="TextBox 16"/>
          <p:cNvSpPr txBox="1"/>
          <p:nvPr/>
        </p:nvSpPr>
        <p:spPr>
          <a:xfrm>
            <a:off x="73306" y="273239"/>
            <a:ext cx="2012645" cy="1343025"/>
          </a:xfrm>
          <a:prstGeom prst="rect">
            <a:avLst/>
          </a:prstGeom>
        </p:spPr>
        <p:txBody>
          <a:bodyPr lIns="0" tIns="0" rIns="0" bIns="0" rtlCol="0" anchor="t">
            <a:spAutoFit/>
          </a:bodyPr>
          <a:lstStyle/>
          <a:p>
            <a:pPr marL="0" lvl="0" indent="0" algn="l">
              <a:lnSpc>
                <a:spcPts val="1116"/>
              </a:lnSpc>
              <a:spcBef>
                <a:spcPct val="0"/>
              </a:spcBef>
            </a:pPr>
            <a:r>
              <a:rPr lang="en-US" sz="930" u="none" spc="139">
                <a:solidFill>
                  <a:srgbClr val="FFFFFF"/>
                </a:solidFill>
                <a:latin typeface="Poppins Bold Italics"/>
              </a:rPr>
              <a:t>DE ACUERDO A ARIAS (1999), CONSTITUYEN: “UN CONJUNTO DE CONCEPTOS Y PROPOSICIONES QUE CONSTITUYEN UN PUNTO DE VISTA O ENFOQUE DETERMINADO, DIRIGIDO A EXPLICAR EL FENÓMENO O PROBLEMA PLANTEADO”.</a:t>
            </a:r>
          </a:p>
        </p:txBody>
      </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8480525">
            <a:off x="2219272" y="1046334"/>
            <a:ext cx="903693" cy="32307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248637" y="10719"/>
            <a:ext cx="537058" cy="731520"/>
          </a:xfrm>
          <a:prstGeom prst="rect">
            <a:avLst/>
          </a:prstGeom>
        </p:spPr>
      </p:pic>
      <p:grpSp>
        <p:nvGrpSpPr>
          <p:cNvPr id="3" name="Group 3"/>
          <p:cNvGrpSpPr/>
          <p:nvPr/>
        </p:nvGrpSpPr>
        <p:grpSpPr>
          <a:xfrm>
            <a:off x="937910" y="0"/>
            <a:ext cx="1086947" cy="1828800"/>
            <a:chOff x="0" y="0"/>
            <a:chExt cx="1610292" cy="2709333"/>
          </a:xfrm>
        </p:grpSpPr>
        <p:sp>
          <p:nvSpPr>
            <p:cNvPr id="4" name="Freeform 4"/>
            <p:cNvSpPr/>
            <p:nvPr/>
          </p:nvSpPr>
          <p:spPr>
            <a:xfrm>
              <a:off x="0" y="0"/>
              <a:ext cx="1610292" cy="2709333"/>
            </a:xfrm>
            <a:custGeom>
              <a:avLst/>
              <a:gdLst/>
              <a:ahLst/>
              <a:cxnLst/>
              <a:rect l="l" t="t" r="r" b="b"/>
              <a:pathLst>
                <a:path w="1610292" h="2709333">
                  <a:moveTo>
                    <a:pt x="0" y="0"/>
                  </a:moveTo>
                  <a:lnTo>
                    <a:pt x="1610292" y="0"/>
                  </a:lnTo>
                  <a:lnTo>
                    <a:pt x="1610292" y="2709333"/>
                  </a:lnTo>
                  <a:lnTo>
                    <a:pt x="0" y="2709333"/>
                  </a:lnTo>
                  <a:close/>
                </a:path>
              </a:pathLst>
            </a:custGeom>
            <a:solidFill>
              <a:srgbClr val="224C8D"/>
            </a:solidFill>
          </p:spPr>
        </p:sp>
        <p:sp>
          <p:nvSpPr>
            <p:cNvPr id="5" name="TextBox 5"/>
            <p:cNvSpPr txBox="1"/>
            <p:nvPr/>
          </p:nvSpPr>
          <p:spPr>
            <a:xfrm>
              <a:off x="0" y="9525"/>
              <a:ext cx="812800" cy="803275"/>
            </a:xfrm>
            <a:prstGeom prst="rect">
              <a:avLst/>
            </a:prstGeom>
          </p:spPr>
          <p:txBody>
            <a:bodyPr lIns="50800" tIns="50800" rIns="50800" bIns="50800" rtlCol="0" anchor="ctr"/>
            <a:lstStyle/>
            <a:p>
              <a:pPr algn="ctr">
                <a:lnSpc>
                  <a:spcPts val="499"/>
                </a:lnSpc>
              </a:pPr>
              <a:endParaRPr/>
            </a:p>
          </p:txBody>
        </p:sp>
      </p:grpSp>
      <p:grpSp>
        <p:nvGrpSpPr>
          <p:cNvPr id="6" name="Group 6"/>
          <p:cNvGrpSpPr/>
          <p:nvPr/>
        </p:nvGrpSpPr>
        <p:grpSpPr>
          <a:xfrm rot="-5400000">
            <a:off x="2471302" y="-301043"/>
            <a:ext cx="931356" cy="1237351"/>
            <a:chOff x="0" y="0"/>
            <a:chExt cx="1241809" cy="1649801"/>
          </a:xfrm>
        </p:grpSpPr>
        <p:grpSp>
          <p:nvGrpSpPr>
            <p:cNvPr id="7" name="Group 7"/>
            <p:cNvGrpSpPr/>
            <p:nvPr/>
          </p:nvGrpSpPr>
          <p:grpSpPr>
            <a:xfrm>
              <a:off x="0" y="407993"/>
              <a:ext cx="1241809" cy="124180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9" name="AutoShape 9"/>
            <p:cNvSpPr/>
            <p:nvPr/>
          </p:nvSpPr>
          <p:spPr>
            <a:xfrm>
              <a:off x="570262" y="115338"/>
              <a:ext cx="19223" cy="865037"/>
            </a:xfrm>
            <a:prstGeom prst="rect">
              <a:avLst/>
            </a:prstGeom>
            <a:solidFill>
              <a:srgbClr val="050707"/>
            </a:solidFill>
          </p:spPr>
        </p:sp>
        <p:sp>
          <p:nvSpPr>
            <p:cNvPr id="10" name="AutoShape 10"/>
            <p:cNvSpPr/>
            <p:nvPr/>
          </p:nvSpPr>
          <p:spPr>
            <a:xfrm>
              <a:off x="666377" y="0"/>
              <a:ext cx="19223" cy="865037"/>
            </a:xfrm>
            <a:prstGeom prst="rect">
              <a:avLst/>
            </a:prstGeom>
            <a:solidFill>
              <a:srgbClr val="050707"/>
            </a:solidFill>
          </p:spPr>
        </p:sp>
      </p:grpSp>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2241662" y="0"/>
            <a:ext cx="666348" cy="731520"/>
          </a:xfrm>
          <a:prstGeom prst="rect">
            <a:avLst/>
          </a:prstGeom>
        </p:spPr>
      </p:pic>
      <p:sp>
        <p:nvSpPr>
          <p:cNvPr id="12" name="TextBox 12"/>
          <p:cNvSpPr txBox="1"/>
          <p:nvPr/>
        </p:nvSpPr>
        <p:spPr>
          <a:xfrm>
            <a:off x="282232" y="866420"/>
            <a:ext cx="503463" cy="86436"/>
          </a:xfrm>
          <a:prstGeom prst="rect">
            <a:avLst/>
          </a:prstGeom>
        </p:spPr>
        <p:txBody>
          <a:bodyPr lIns="0" tIns="0" rIns="0" bIns="0" rtlCol="0" anchor="t">
            <a:spAutoFit/>
          </a:bodyPr>
          <a:lstStyle/>
          <a:p>
            <a:pPr algn="ctr">
              <a:lnSpc>
                <a:spcPts val="611"/>
              </a:lnSpc>
              <a:spcBef>
                <a:spcPct val="0"/>
              </a:spcBef>
            </a:pPr>
            <a:r>
              <a:rPr lang="en-US" sz="509" spc="76">
                <a:solidFill>
                  <a:srgbClr val="000000"/>
                </a:solidFill>
                <a:latin typeface="Poppins Bold Italics"/>
              </a:rPr>
              <a:t>INVENTARIO</a:t>
            </a:r>
          </a:p>
        </p:txBody>
      </p:sp>
      <p:grpSp>
        <p:nvGrpSpPr>
          <p:cNvPr id="13" name="Group 13"/>
          <p:cNvGrpSpPr/>
          <p:nvPr/>
        </p:nvGrpSpPr>
        <p:grpSpPr>
          <a:xfrm>
            <a:off x="-282798" y="849630"/>
            <a:ext cx="931356" cy="1237351"/>
            <a:chOff x="0" y="0"/>
            <a:chExt cx="1241809" cy="1649801"/>
          </a:xfrm>
        </p:grpSpPr>
        <p:grpSp>
          <p:nvGrpSpPr>
            <p:cNvPr id="14" name="Group 14"/>
            <p:cNvGrpSpPr/>
            <p:nvPr/>
          </p:nvGrpSpPr>
          <p:grpSpPr>
            <a:xfrm>
              <a:off x="0" y="407993"/>
              <a:ext cx="1241809" cy="1241809"/>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6" name="AutoShape 16"/>
            <p:cNvSpPr/>
            <p:nvPr/>
          </p:nvSpPr>
          <p:spPr>
            <a:xfrm>
              <a:off x="570262" y="115338"/>
              <a:ext cx="19223" cy="865037"/>
            </a:xfrm>
            <a:prstGeom prst="rect">
              <a:avLst/>
            </a:prstGeom>
            <a:solidFill>
              <a:srgbClr val="050707"/>
            </a:solidFill>
          </p:spPr>
        </p:sp>
        <p:sp>
          <p:nvSpPr>
            <p:cNvPr id="17" name="AutoShape 17"/>
            <p:cNvSpPr/>
            <p:nvPr/>
          </p:nvSpPr>
          <p:spPr>
            <a:xfrm>
              <a:off x="666377" y="0"/>
              <a:ext cx="19223" cy="865037"/>
            </a:xfrm>
            <a:prstGeom prst="rect">
              <a:avLst/>
            </a:prstGeom>
            <a:solidFill>
              <a:srgbClr val="050707"/>
            </a:solidFill>
          </p:spPr>
        </p:sp>
      </p:grpSp>
      <p:pic>
        <p:nvPicPr>
          <p:cNvPr id="18" name="Picture 1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979666" y="0"/>
            <a:ext cx="955667" cy="731520"/>
          </a:xfrm>
          <a:prstGeom prst="rect">
            <a:avLst/>
          </a:prstGeom>
        </p:spPr>
      </p:pic>
      <p:sp>
        <p:nvSpPr>
          <p:cNvPr id="19" name="TextBox 19"/>
          <p:cNvSpPr txBox="1"/>
          <p:nvPr/>
        </p:nvSpPr>
        <p:spPr>
          <a:xfrm>
            <a:off x="19770" y="1019175"/>
            <a:ext cx="959896" cy="771702"/>
          </a:xfrm>
          <a:prstGeom prst="rect">
            <a:avLst/>
          </a:prstGeom>
        </p:spPr>
        <p:txBody>
          <a:bodyPr lIns="0" tIns="0" rIns="0" bIns="0" rtlCol="0" anchor="t">
            <a:spAutoFit/>
          </a:bodyPr>
          <a:lstStyle/>
          <a:p>
            <a:pPr algn="ctr">
              <a:lnSpc>
                <a:spcPts val="690"/>
              </a:lnSpc>
              <a:spcBef>
                <a:spcPct val="0"/>
              </a:spcBef>
            </a:pPr>
            <a:r>
              <a:rPr lang="en-US" sz="575" spc="86">
                <a:solidFill>
                  <a:srgbClr val="000000"/>
                </a:solidFill>
                <a:latin typeface="Poppins Bold Italics"/>
              </a:rPr>
              <a:t>LISTA ORDENADA Y CUANTIFICADA DE BIENES TANGIBLES O INTANGIBLES DE UNA PERSONA JURÍDICA O NATURAL</a:t>
            </a:r>
          </a:p>
          <a:p>
            <a:pPr algn="ctr">
              <a:lnSpc>
                <a:spcPts val="690"/>
              </a:lnSpc>
              <a:spcBef>
                <a:spcPct val="0"/>
              </a:spcBef>
            </a:pPr>
            <a:r>
              <a:rPr lang="en-US" sz="575" spc="86">
                <a:solidFill>
                  <a:srgbClr val="000000"/>
                </a:solidFill>
                <a:latin typeface="Poppins Bold Italics"/>
              </a:rPr>
              <a:t>EN UN TIEMPO DETERMINADO.</a:t>
            </a:r>
          </a:p>
        </p:txBody>
      </p:sp>
      <p:sp>
        <p:nvSpPr>
          <p:cNvPr id="20" name="TextBox 20"/>
          <p:cNvSpPr txBox="1"/>
          <p:nvPr/>
        </p:nvSpPr>
        <p:spPr>
          <a:xfrm>
            <a:off x="927471" y="1049760"/>
            <a:ext cx="1107825" cy="727373"/>
          </a:xfrm>
          <a:prstGeom prst="rect">
            <a:avLst/>
          </a:prstGeom>
        </p:spPr>
        <p:txBody>
          <a:bodyPr lIns="0" tIns="0" rIns="0" bIns="0" rtlCol="0" anchor="t">
            <a:spAutoFit/>
          </a:bodyPr>
          <a:lstStyle/>
          <a:p>
            <a:pPr marL="0" lvl="0" indent="0" algn="ctr">
              <a:lnSpc>
                <a:spcPts val="654"/>
              </a:lnSpc>
              <a:spcBef>
                <a:spcPct val="0"/>
              </a:spcBef>
            </a:pPr>
            <a:r>
              <a:rPr lang="en-US" sz="545" u="none" spc="81">
                <a:solidFill>
                  <a:srgbClr val="FFFFFF"/>
                </a:solidFill>
                <a:latin typeface="Poppins Bold Italics"/>
              </a:rPr>
              <a:t> ES UN LENGUAJE INFORMÁTICO DISEÑADO PARA DESCRIBIR EL CONJUNTO DE ACCIONES CONSECUTIVAS O INSTRUCCIONES QUE UN EQUIPO INFORMÁTICO DEBE EJECUTAR.</a:t>
            </a:r>
          </a:p>
        </p:txBody>
      </p:sp>
      <p:sp>
        <p:nvSpPr>
          <p:cNvPr id="21" name="TextBox 21"/>
          <p:cNvSpPr txBox="1"/>
          <p:nvPr/>
        </p:nvSpPr>
        <p:spPr>
          <a:xfrm>
            <a:off x="2241662" y="867130"/>
            <a:ext cx="670917" cy="85725"/>
          </a:xfrm>
          <a:prstGeom prst="rect">
            <a:avLst/>
          </a:prstGeom>
        </p:spPr>
        <p:txBody>
          <a:bodyPr lIns="0" tIns="0" rIns="0" bIns="0" rtlCol="0" anchor="t">
            <a:spAutoFit/>
          </a:bodyPr>
          <a:lstStyle/>
          <a:p>
            <a:pPr marL="0" lvl="0" indent="0" algn="ctr">
              <a:lnSpc>
                <a:spcPts val="611"/>
              </a:lnSpc>
              <a:spcBef>
                <a:spcPct val="0"/>
              </a:spcBef>
            </a:pPr>
            <a:r>
              <a:rPr lang="en-US" sz="509" u="none" spc="76">
                <a:solidFill>
                  <a:srgbClr val="000000"/>
                </a:solidFill>
                <a:latin typeface="Poppins Bold Italics"/>
              </a:rPr>
              <a:t>BASE DE DATOS.</a:t>
            </a:r>
          </a:p>
        </p:txBody>
      </p:sp>
      <p:sp>
        <p:nvSpPr>
          <p:cNvPr id="22" name="TextBox 22"/>
          <p:cNvSpPr txBox="1"/>
          <p:nvPr/>
        </p:nvSpPr>
        <p:spPr>
          <a:xfrm>
            <a:off x="2035296" y="1009650"/>
            <a:ext cx="1146283" cy="812408"/>
          </a:xfrm>
          <a:prstGeom prst="rect">
            <a:avLst/>
          </a:prstGeom>
        </p:spPr>
        <p:txBody>
          <a:bodyPr lIns="0" tIns="0" rIns="0" bIns="0" rtlCol="0" anchor="t">
            <a:spAutoFit/>
          </a:bodyPr>
          <a:lstStyle/>
          <a:p>
            <a:pPr marL="0" lvl="0" indent="0" algn="ctr">
              <a:lnSpc>
                <a:spcPts val="654"/>
              </a:lnSpc>
              <a:spcBef>
                <a:spcPct val="0"/>
              </a:spcBef>
            </a:pPr>
            <a:r>
              <a:rPr lang="en-US" sz="545" u="none" spc="81">
                <a:solidFill>
                  <a:srgbClr val="000000"/>
                </a:solidFill>
                <a:latin typeface="Poppins Bold Italics"/>
              </a:rPr>
              <a:t>BASE DE DATOS ES UN CONJUNTO DE INFORMACIÓN QUE SE RELACIONA ENTRE SÍ, QUE ESTÁ ALMACENADA Y ORGANIZADA DE FORMA SISTEMÁTICA PARA FACILITAR SU PRESERVACIÓN, BÚSQUEDA Y USO</a:t>
            </a:r>
          </a:p>
        </p:txBody>
      </p:sp>
      <p:sp>
        <p:nvSpPr>
          <p:cNvPr id="23" name="TextBox 23"/>
          <p:cNvSpPr txBox="1"/>
          <p:nvPr/>
        </p:nvSpPr>
        <p:spPr>
          <a:xfrm>
            <a:off x="921976" y="847725"/>
            <a:ext cx="1118816" cy="161925"/>
          </a:xfrm>
          <a:prstGeom prst="rect">
            <a:avLst/>
          </a:prstGeom>
        </p:spPr>
        <p:txBody>
          <a:bodyPr lIns="0" tIns="0" rIns="0" bIns="0" rtlCol="0" anchor="t">
            <a:spAutoFit/>
          </a:bodyPr>
          <a:lstStyle/>
          <a:p>
            <a:pPr marL="0" lvl="0" indent="0" algn="ctr">
              <a:lnSpc>
                <a:spcPts val="611"/>
              </a:lnSpc>
              <a:spcBef>
                <a:spcPct val="0"/>
              </a:spcBef>
            </a:pPr>
            <a:r>
              <a:rPr lang="en-US" sz="509" spc="180">
                <a:solidFill>
                  <a:srgbClr val="FFFFFF"/>
                </a:solidFill>
                <a:latin typeface="Arimo Italics"/>
              </a:rPr>
              <a:t>lenguaje de programación</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18235" y="576368"/>
            <a:ext cx="932796" cy="176741"/>
            <a:chOff x="0" y="0"/>
            <a:chExt cx="1381920" cy="261839"/>
          </a:xfrm>
        </p:grpSpPr>
        <p:sp>
          <p:nvSpPr>
            <p:cNvPr id="3" name="Freeform 3"/>
            <p:cNvSpPr/>
            <p:nvPr/>
          </p:nvSpPr>
          <p:spPr>
            <a:xfrm>
              <a:off x="0" y="0"/>
              <a:ext cx="1381920" cy="261839"/>
            </a:xfrm>
            <a:custGeom>
              <a:avLst/>
              <a:gdLst/>
              <a:ahLst/>
              <a:cxnLst/>
              <a:rect l="l" t="t" r="r" b="b"/>
              <a:pathLst>
                <a:path w="1381920" h="261839">
                  <a:moveTo>
                    <a:pt x="0" y="0"/>
                  </a:moveTo>
                  <a:lnTo>
                    <a:pt x="1381920" y="0"/>
                  </a:lnTo>
                  <a:lnTo>
                    <a:pt x="1381920" y="261839"/>
                  </a:lnTo>
                  <a:lnTo>
                    <a:pt x="0" y="261839"/>
                  </a:lnTo>
                  <a:close/>
                </a:path>
              </a:pathLst>
            </a:custGeom>
            <a:solidFill>
              <a:srgbClr val="004AAD"/>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grpSp>
        <p:nvGrpSpPr>
          <p:cNvPr id="5" name="Group 5"/>
          <p:cNvGrpSpPr/>
          <p:nvPr/>
        </p:nvGrpSpPr>
        <p:grpSpPr>
          <a:xfrm>
            <a:off x="1065331" y="572909"/>
            <a:ext cx="932796" cy="176741"/>
            <a:chOff x="0" y="0"/>
            <a:chExt cx="1381920" cy="261839"/>
          </a:xfrm>
        </p:grpSpPr>
        <p:sp>
          <p:nvSpPr>
            <p:cNvPr id="6" name="Freeform 6"/>
            <p:cNvSpPr/>
            <p:nvPr/>
          </p:nvSpPr>
          <p:spPr>
            <a:xfrm>
              <a:off x="0" y="0"/>
              <a:ext cx="1381920" cy="261839"/>
            </a:xfrm>
            <a:custGeom>
              <a:avLst/>
              <a:gdLst/>
              <a:ahLst/>
              <a:cxnLst/>
              <a:rect l="l" t="t" r="r" b="b"/>
              <a:pathLst>
                <a:path w="1381920" h="261839">
                  <a:moveTo>
                    <a:pt x="0" y="0"/>
                  </a:moveTo>
                  <a:lnTo>
                    <a:pt x="1381920" y="0"/>
                  </a:lnTo>
                  <a:lnTo>
                    <a:pt x="1381920" y="261839"/>
                  </a:lnTo>
                  <a:lnTo>
                    <a:pt x="0" y="261839"/>
                  </a:lnTo>
                  <a:close/>
                </a:path>
              </a:pathLst>
            </a:custGeom>
            <a:solidFill>
              <a:srgbClr val="004AAD"/>
            </a:solidFill>
          </p:spPr>
        </p:sp>
        <p:sp>
          <p:nvSpPr>
            <p:cNvPr id="7" name="TextBox 7"/>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grpSp>
        <p:nvGrpSpPr>
          <p:cNvPr id="8" name="Group 8"/>
          <p:cNvGrpSpPr/>
          <p:nvPr/>
        </p:nvGrpSpPr>
        <p:grpSpPr>
          <a:xfrm>
            <a:off x="2607454" y="-34070"/>
            <a:ext cx="635805" cy="635805"/>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BFEFE"/>
            </a:solidFill>
          </p:spPr>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419"/>
                </a:lnSpc>
                <a:spcBef>
                  <a:spcPct val="0"/>
                </a:spcBef>
              </a:pPr>
              <a:endParaRPr/>
            </a:p>
          </p:txBody>
        </p:sp>
      </p:grpSp>
      <p:grpSp>
        <p:nvGrpSpPr>
          <p:cNvPr id="11" name="Group 11"/>
          <p:cNvGrpSpPr/>
          <p:nvPr/>
        </p:nvGrpSpPr>
        <p:grpSpPr>
          <a:xfrm>
            <a:off x="2129032" y="576368"/>
            <a:ext cx="932796" cy="176741"/>
            <a:chOff x="0" y="0"/>
            <a:chExt cx="1381920" cy="261839"/>
          </a:xfrm>
        </p:grpSpPr>
        <p:sp>
          <p:nvSpPr>
            <p:cNvPr id="12" name="Freeform 12"/>
            <p:cNvSpPr/>
            <p:nvPr/>
          </p:nvSpPr>
          <p:spPr>
            <a:xfrm>
              <a:off x="0" y="0"/>
              <a:ext cx="1381920" cy="261839"/>
            </a:xfrm>
            <a:custGeom>
              <a:avLst/>
              <a:gdLst/>
              <a:ahLst/>
              <a:cxnLst/>
              <a:rect l="l" t="t" r="r" b="b"/>
              <a:pathLst>
                <a:path w="1381920" h="261839">
                  <a:moveTo>
                    <a:pt x="0" y="0"/>
                  </a:moveTo>
                  <a:lnTo>
                    <a:pt x="1381920" y="0"/>
                  </a:lnTo>
                  <a:lnTo>
                    <a:pt x="1381920" y="261839"/>
                  </a:lnTo>
                  <a:lnTo>
                    <a:pt x="0" y="261839"/>
                  </a:lnTo>
                  <a:close/>
                </a:path>
              </a:pathLst>
            </a:custGeom>
            <a:solidFill>
              <a:srgbClr val="004AAD"/>
            </a:solidFill>
          </p:spPr>
        </p:sp>
        <p:sp>
          <p:nvSpPr>
            <p:cNvPr id="13" name="TextBox 13"/>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grpSp>
        <p:nvGrpSpPr>
          <p:cNvPr id="14" name="Group 14"/>
          <p:cNvGrpSpPr/>
          <p:nvPr/>
        </p:nvGrpSpPr>
        <p:grpSpPr>
          <a:xfrm>
            <a:off x="-47588" y="1284435"/>
            <a:ext cx="635805" cy="635805"/>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BFEFE"/>
            </a:solidFill>
          </p:spPr>
        </p:sp>
        <p:sp>
          <p:nvSpPr>
            <p:cNvPr id="16" name="TextBox 16"/>
            <p:cNvSpPr txBox="1"/>
            <p:nvPr/>
          </p:nvSpPr>
          <p:spPr>
            <a:xfrm>
              <a:off x="76200" y="66675"/>
              <a:ext cx="660400" cy="669925"/>
            </a:xfrm>
            <a:prstGeom prst="rect">
              <a:avLst/>
            </a:prstGeom>
          </p:spPr>
          <p:txBody>
            <a:bodyPr lIns="50800" tIns="50800" rIns="50800" bIns="50800" rtlCol="0" anchor="ctr"/>
            <a:lstStyle/>
            <a:p>
              <a:pPr algn="ctr">
                <a:lnSpc>
                  <a:spcPts val="419"/>
                </a:lnSpc>
                <a:spcBef>
                  <a:spcPct val="0"/>
                </a:spcBef>
              </a:pPr>
              <a:endParaRPr/>
            </a:p>
          </p:txBody>
        </p:sp>
      </p:grpSp>
      <p:grpSp>
        <p:nvGrpSpPr>
          <p:cNvPr id="17" name="Group 17"/>
          <p:cNvGrpSpPr/>
          <p:nvPr/>
        </p:nvGrpSpPr>
        <p:grpSpPr>
          <a:xfrm>
            <a:off x="34654" y="1284435"/>
            <a:ext cx="932796" cy="176741"/>
            <a:chOff x="0" y="0"/>
            <a:chExt cx="1381920" cy="261839"/>
          </a:xfrm>
        </p:grpSpPr>
        <p:sp>
          <p:nvSpPr>
            <p:cNvPr id="18" name="Freeform 18"/>
            <p:cNvSpPr/>
            <p:nvPr/>
          </p:nvSpPr>
          <p:spPr>
            <a:xfrm>
              <a:off x="0" y="0"/>
              <a:ext cx="1381920" cy="261839"/>
            </a:xfrm>
            <a:custGeom>
              <a:avLst/>
              <a:gdLst/>
              <a:ahLst/>
              <a:cxnLst/>
              <a:rect l="l" t="t" r="r" b="b"/>
              <a:pathLst>
                <a:path w="1381920" h="261839">
                  <a:moveTo>
                    <a:pt x="0" y="0"/>
                  </a:moveTo>
                  <a:lnTo>
                    <a:pt x="1381920" y="0"/>
                  </a:lnTo>
                  <a:lnTo>
                    <a:pt x="1381920" y="261839"/>
                  </a:lnTo>
                  <a:lnTo>
                    <a:pt x="0" y="261839"/>
                  </a:lnTo>
                  <a:close/>
                </a:path>
              </a:pathLst>
            </a:custGeom>
            <a:solidFill>
              <a:srgbClr val="004AAD"/>
            </a:solidFill>
          </p:spPr>
        </p:sp>
        <p:sp>
          <p:nvSpPr>
            <p:cNvPr id="19" name="TextBox 19"/>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grpSp>
        <p:nvGrpSpPr>
          <p:cNvPr id="20" name="Group 20"/>
          <p:cNvGrpSpPr/>
          <p:nvPr/>
        </p:nvGrpSpPr>
        <p:grpSpPr>
          <a:xfrm>
            <a:off x="1081936" y="1284435"/>
            <a:ext cx="932796" cy="176741"/>
            <a:chOff x="0" y="0"/>
            <a:chExt cx="1381920" cy="261839"/>
          </a:xfrm>
        </p:grpSpPr>
        <p:sp>
          <p:nvSpPr>
            <p:cNvPr id="21" name="Freeform 21"/>
            <p:cNvSpPr/>
            <p:nvPr/>
          </p:nvSpPr>
          <p:spPr>
            <a:xfrm>
              <a:off x="0" y="0"/>
              <a:ext cx="1381920" cy="261839"/>
            </a:xfrm>
            <a:custGeom>
              <a:avLst/>
              <a:gdLst/>
              <a:ahLst/>
              <a:cxnLst/>
              <a:rect l="l" t="t" r="r" b="b"/>
              <a:pathLst>
                <a:path w="1381920" h="261839">
                  <a:moveTo>
                    <a:pt x="0" y="0"/>
                  </a:moveTo>
                  <a:lnTo>
                    <a:pt x="1381920" y="0"/>
                  </a:lnTo>
                  <a:lnTo>
                    <a:pt x="1381920" y="261839"/>
                  </a:lnTo>
                  <a:lnTo>
                    <a:pt x="0" y="261839"/>
                  </a:lnTo>
                  <a:close/>
                </a:path>
              </a:pathLst>
            </a:custGeom>
            <a:solidFill>
              <a:srgbClr val="004AAD"/>
            </a:solidFill>
          </p:spPr>
        </p:sp>
        <p:sp>
          <p:nvSpPr>
            <p:cNvPr id="22" name="TextBox 22"/>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grpSp>
        <p:nvGrpSpPr>
          <p:cNvPr id="23" name="Group 23"/>
          <p:cNvGrpSpPr/>
          <p:nvPr/>
        </p:nvGrpSpPr>
        <p:grpSpPr>
          <a:xfrm>
            <a:off x="2153079" y="1293960"/>
            <a:ext cx="932796" cy="176741"/>
            <a:chOff x="0" y="0"/>
            <a:chExt cx="1381920" cy="261839"/>
          </a:xfrm>
        </p:grpSpPr>
        <p:sp>
          <p:nvSpPr>
            <p:cNvPr id="24" name="Freeform 24"/>
            <p:cNvSpPr/>
            <p:nvPr/>
          </p:nvSpPr>
          <p:spPr>
            <a:xfrm>
              <a:off x="0" y="0"/>
              <a:ext cx="1381920" cy="261839"/>
            </a:xfrm>
            <a:custGeom>
              <a:avLst/>
              <a:gdLst/>
              <a:ahLst/>
              <a:cxnLst/>
              <a:rect l="l" t="t" r="r" b="b"/>
              <a:pathLst>
                <a:path w="1381920" h="261839">
                  <a:moveTo>
                    <a:pt x="0" y="0"/>
                  </a:moveTo>
                  <a:lnTo>
                    <a:pt x="1381920" y="0"/>
                  </a:lnTo>
                  <a:lnTo>
                    <a:pt x="1381920" y="261839"/>
                  </a:lnTo>
                  <a:lnTo>
                    <a:pt x="0" y="261839"/>
                  </a:lnTo>
                  <a:close/>
                </a:path>
              </a:pathLst>
            </a:custGeom>
            <a:solidFill>
              <a:srgbClr val="004AAD"/>
            </a:solidFill>
          </p:spPr>
        </p:sp>
        <p:sp>
          <p:nvSpPr>
            <p:cNvPr id="25" name="TextBox 25"/>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sp>
        <p:nvSpPr>
          <p:cNvPr id="26" name="TextBox 26"/>
          <p:cNvSpPr txBox="1"/>
          <p:nvPr/>
        </p:nvSpPr>
        <p:spPr>
          <a:xfrm>
            <a:off x="34724" y="121956"/>
            <a:ext cx="3200400" cy="257175"/>
          </a:xfrm>
          <a:prstGeom prst="rect">
            <a:avLst/>
          </a:prstGeom>
        </p:spPr>
        <p:txBody>
          <a:bodyPr lIns="0" tIns="0" rIns="0" bIns="0" rtlCol="0" anchor="t">
            <a:spAutoFit/>
          </a:bodyPr>
          <a:lstStyle/>
          <a:p>
            <a:pPr algn="ctr">
              <a:lnSpc>
                <a:spcPts val="1080"/>
              </a:lnSpc>
              <a:spcBef>
                <a:spcPct val="0"/>
              </a:spcBef>
            </a:pPr>
            <a:r>
              <a:rPr lang="en-US" sz="900" spc="135">
                <a:solidFill>
                  <a:srgbClr val="000000"/>
                </a:solidFill>
                <a:latin typeface="Poppins Bold Italics"/>
              </a:rPr>
              <a:t>LOS SIGUIENTES ARTÍCULOS ESTÁN RELACIONADOS CON NUESTRO PROYECTO </a:t>
            </a:r>
          </a:p>
        </p:txBody>
      </p:sp>
      <p:sp>
        <p:nvSpPr>
          <p:cNvPr id="27" name="TextBox 27"/>
          <p:cNvSpPr txBox="1"/>
          <p:nvPr/>
        </p:nvSpPr>
        <p:spPr>
          <a:xfrm>
            <a:off x="51074" y="601734"/>
            <a:ext cx="899957" cy="119091"/>
          </a:xfrm>
          <a:prstGeom prst="rect">
            <a:avLst/>
          </a:prstGeom>
        </p:spPr>
        <p:txBody>
          <a:bodyPr lIns="0" tIns="0" rIns="0" bIns="0" rtlCol="0" anchor="t">
            <a:spAutoFit/>
          </a:bodyPr>
          <a:lstStyle/>
          <a:p>
            <a:pPr algn="ctr">
              <a:lnSpc>
                <a:spcPts val="964"/>
              </a:lnSpc>
              <a:spcBef>
                <a:spcPct val="0"/>
              </a:spcBef>
            </a:pPr>
            <a:r>
              <a:rPr lang="en-US" sz="803" spc="120">
                <a:solidFill>
                  <a:srgbClr val="FFFFFF"/>
                </a:solidFill>
                <a:latin typeface="Poppins Bold Italics"/>
              </a:rPr>
              <a:t>ARTÍCULO 102</a:t>
            </a:r>
          </a:p>
        </p:txBody>
      </p:sp>
      <p:sp>
        <p:nvSpPr>
          <p:cNvPr id="28" name="TextBox 28"/>
          <p:cNvSpPr txBox="1"/>
          <p:nvPr/>
        </p:nvSpPr>
        <p:spPr>
          <a:xfrm>
            <a:off x="1065331" y="604130"/>
            <a:ext cx="949401" cy="119090"/>
          </a:xfrm>
          <a:prstGeom prst="rect">
            <a:avLst/>
          </a:prstGeom>
        </p:spPr>
        <p:txBody>
          <a:bodyPr lIns="0" tIns="0" rIns="0" bIns="0" rtlCol="0" anchor="t">
            <a:spAutoFit/>
          </a:bodyPr>
          <a:lstStyle/>
          <a:p>
            <a:pPr marL="0" lvl="0" indent="0" algn="ctr">
              <a:lnSpc>
                <a:spcPts val="964"/>
              </a:lnSpc>
              <a:spcBef>
                <a:spcPct val="0"/>
              </a:spcBef>
            </a:pPr>
            <a:r>
              <a:rPr lang="en-US" sz="803" u="none" spc="120">
                <a:solidFill>
                  <a:srgbClr val="FFFFFF"/>
                </a:solidFill>
                <a:latin typeface="Poppins Bold Italics"/>
              </a:rPr>
              <a:t>ARTÍCULO 103 </a:t>
            </a:r>
          </a:p>
        </p:txBody>
      </p:sp>
      <p:sp>
        <p:nvSpPr>
          <p:cNvPr id="29" name="TextBox 29"/>
          <p:cNvSpPr txBox="1"/>
          <p:nvPr/>
        </p:nvSpPr>
        <p:spPr>
          <a:xfrm>
            <a:off x="2129032" y="605193"/>
            <a:ext cx="956844" cy="119090"/>
          </a:xfrm>
          <a:prstGeom prst="rect">
            <a:avLst/>
          </a:prstGeom>
        </p:spPr>
        <p:txBody>
          <a:bodyPr lIns="0" tIns="0" rIns="0" bIns="0" rtlCol="0" anchor="t">
            <a:spAutoFit/>
          </a:bodyPr>
          <a:lstStyle/>
          <a:p>
            <a:pPr marL="0" lvl="0" indent="0" algn="ctr">
              <a:lnSpc>
                <a:spcPts val="964"/>
              </a:lnSpc>
              <a:spcBef>
                <a:spcPct val="0"/>
              </a:spcBef>
            </a:pPr>
            <a:r>
              <a:rPr lang="en-US" sz="803" u="none" spc="120">
                <a:solidFill>
                  <a:srgbClr val="FFFFFF"/>
                </a:solidFill>
                <a:latin typeface="Poppins Bold Italics"/>
              </a:rPr>
              <a:t>ARTÍCULO 104 </a:t>
            </a:r>
          </a:p>
        </p:txBody>
      </p:sp>
      <p:sp>
        <p:nvSpPr>
          <p:cNvPr id="30" name="TextBox 30"/>
          <p:cNvSpPr txBox="1"/>
          <p:nvPr/>
        </p:nvSpPr>
        <p:spPr>
          <a:xfrm>
            <a:off x="0" y="839406"/>
            <a:ext cx="3200400" cy="257175"/>
          </a:xfrm>
          <a:prstGeom prst="rect">
            <a:avLst/>
          </a:prstGeom>
        </p:spPr>
        <p:txBody>
          <a:bodyPr lIns="0" tIns="0" rIns="0" bIns="0" rtlCol="0" anchor="t">
            <a:spAutoFit/>
          </a:bodyPr>
          <a:lstStyle/>
          <a:p>
            <a:pPr marL="0" lvl="0" indent="0" algn="ctr">
              <a:lnSpc>
                <a:spcPts val="1080"/>
              </a:lnSpc>
              <a:spcBef>
                <a:spcPct val="0"/>
              </a:spcBef>
            </a:pPr>
            <a:r>
              <a:rPr lang="en-US" sz="900" u="none" spc="135">
                <a:solidFill>
                  <a:srgbClr val="000000"/>
                </a:solidFill>
                <a:latin typeface="Poppins Bold Italics"/>
              </a:rPr>
              <a:t>LEY ORGANICA DE CIENCIA, TECNOLOGIA E INNOVACION </a:t>
            </a:r>
          </a:p>
        </p:txBody>
      </p:sp>
      <p:sp>
        <p:nvSpPr>
          <p:cNvPr id="31" name="TextBox 31"/>
          <p:cNvSpPr txBox="1"/>
          <p:nvPr/>
        </p:nvSpPr>
        <p:spPr>
          <a:xfrm>
            <a:off x="112563" y="1315656"/>
            <a:ext cx="744141" cy="114300"/>
          </a:xfrm>
          <a:prstGeom prst="rect">
            <a:avLst/>
          </a:prstGeom>
        </p:spPr>
        <p:txBody>
          <a:bodyPr lIns="0" tIns="0" rIns="0" bIns="0" rtlCol="0" anchor="t">
            <a:spAutoFit/>
          </a:bodyPr>
          <a:lstStyle/>
          <a:p>
            <a:pPr marL="0" lvl="0" indent="0" algn="ctr">
              <a:lnSpc>
                <a:spcPts val="964"/>
              </a:lnSpc>
              <a:spcBef>
                <a:spcPct val="0"/>
              </a:spcBef>
            </a:pPr>
            <a:r>
              <a:rPr lang="en-US" sz="803" u="none" spc="120">
                <a:solidFill>
                  <a:srgbClr val="FFFFFF"/>
                </a:solidFill>
                <a:latin typeface="Poppins Bold Italics"/>
              </a:rPr>
              <a:t>ARTÍCULO 1</a:t>
            </a:r>
          </a:p>
        </p:txBody>
      </p:sp>
      <p:sp>
        <p:nvSpPr>
          <p:cNvPr id="32" name="TextBox 32"/>
          <p:cNvSpPr txBox="1"/>
          <p:nvPr/>
        </p:nvSpPr>
        <p:spPr>
          <a:xfrm>
            <a:off x="1187888" y="1315656"/>
            <a:ext cx="762893" cy="114300"/>
          </a:xfrm>
          <a:prstGeom prst="rect">
            <a:avLst/>
          </a:prstGeom>
        </p:spPr>
        <p:txBody>
          <a:bodyPr lIns="0" tIns="0" rIns="0" bIns="0" rtlCol="0" anchor="t">
            <a:spAutoFit/>
          </a:bodyPr>
          <a:lstStyle/>
          <a:p>
            <a:pPr marL="0" lvl="0" indent="0" algn="ctr">
              <a:lnSpc>
                <a:spcPts val="964"/>
              </a:lnSpc>
              <a:spcBef>
                <a:spcPct val="0"/>
              </a:spcBef>
            </a:pPr>
            <a:r>
              <a:rPr lang="en-US" sz="803" u="none" spc="120">
                <a:solidFill>
                  <a:srgbClr val="FFFFFF"/>
                </a:solidFill>
                <a:latin typeface="Poppins Bold Italics"/>
              </a:rPr>
              <a:t>ARTÍCULO 3</a:t>
            </a:r>
          </a:p>
        </p:txBody>
      </p:sp>
      <p:sp>
        <p:nvSpPr>
          <p:cNvPr id="33" name="TextBox 33"/>
          <p:cNvSpPr txBox="1"/>
          <p:nvPr/>
        </p:nvSpPr>
        <p:spPr>
          <a:xfrm>
            <a:off x="2223700" y="1325181"/>
            <a:ext cx="767507" cy="114300"/>
          </a:xfrm>
          <a:prstGeom prst="rect">
            <a:avLst/>
          </a:prstGeom>
        </p:spPr>
        <p:txBody>
          <a:bodyPr lIns="0" tIns="0" rIns="0" bIns="0" rtlCol="0" anchor="t">
            <a:spAutoFit/>
          </a:bodyPr>
          <a:lstStyle/>
          <a:p>
            <a:pPr marL="0" lvl="0" indent="0" algn="ctr">
              <a:lnSpc>
                <a:spcPts val="964"/>
              </a:lnSpc>
              <a:spcBef>
                <a:spcPct val="0"/>
              </a:spcBef>
            </a:pPr>
            <a:r>
              <a:rPr lang="en-US" sz="803" u="none" spc="120">
                <a:solidFill>
                  <a:srgbClr val="FFFFFF"/>
                </a:solidFill>
                <a:latin typeface="Poppins Bold Italics"/>
              </a:rPr>
              <a:t>ARTÍCULO 5</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30866" y="1251995"/>
            <a:ext cx="712615" cy="712615"/>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 name="TextBox 4"/>
            <p:cNvSpPr txBox="1"/>
            <p:nvPr/>
          </p:nvSpPr>
          <p:spPr>
            <a:xfrm>
              <a:off x="76200" y="66675"/>
              <a:ext cx="660400" cy="669925"/>
            </a:xfrm>
            <a:prstGeom prst="rect">
              <a:avLst/>
            </a:prstGeom>
          </p:spPr>
          <p:txBody>
            <a:bodyPr lIns="50800" tIns="50800" rIns="50800" bIns="50800" rtlCol="0" anchor="ctr"/>
            <a:lstStyle/>
            <a:p>
              <a:pPr algn="ctr">
                <a:lnSpc>
                  <a:spcPts val="419"/>
                </a:lnSpc>
                <a:spcBef>
                  <a:spcPct val="0"/>
                </a:spcBef>
              </a:pPr>
              <a:endParaRPr/>
            </a:p>
          </p:txBody>
        </p:sp>
      </p:grpSp>
      <p:grpSp>
        <p:nvGrpSpPr>
          <p:cNvPr id="5" name="Group 5"/>
          <p:cNvGrpSpPr/>
          <p:nvPr/>
        </p:nvGrpSpPr>
        <p:grpSpPr>
          <a:xfrm>
            <a:off x="2536013" y="-199470"/>
            <a:ext cx="764701" cy="764701"/>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66675"/>
              <a:ext cx="660400" cy="669925"/>
            </a:xfrm>
            <a:prstGeom prst="rect">
              <a:avLst/>
            </a:prstGeom>
          </p:spPr>
          <p:txBody>
            <a:bodyPr lIns="50800" tIns="50800" rIns="50800" bIns="50800" rtlCol="0" anchor="ctr"/>
            <a:lstStyle/>
            <a:p>
              <a:pPr algn="ctr">
                <a:lnSpc>
                  <a:spcPts val="419"/>
                </a:lnSpc>
                <a:spcBef>
                  <a:spcPct val="0"/>
                </a:spcBef>
              </a:pPr>
              <a:endParaRPr/>
            </a:p>
          </p:txBody>
        </p:sp>
      </p:grpSp>
      <p:grpSp>
        <p:nvGrpSpPr>
          <p:cNvPr id="8" name="Group 8"/>
          <p:cNvGrpSpPr/>
          <p:nvPr/>
        </p:nvGrpSpPr>
        <p:grpSpPr>
          <a:xfrm>
            <a:off x="0" y="0"/>
            <a:ext cx="1631066" cy="1828800"/>
            <a:chOff x="0" y="0"/>
            <a:chExt cx="2416394" cy="2709333"/>
          </a:xfrm>
        </p:grpSpPr>
        <p:sp>
          <p:nvSpPr>
            <p:cNvPr id="9" name="Freeform 9"/>
            <p:cNvSpPr/>
            <p:nvPr/>
          </p:nvSpPr>
          <p:spPr>
            <a:xfrm>
              <a:off x="0" y="0"/>
              <a:ext cx="2416394" cy="2709333"/>
            </a:xfrm>
            <a:custGeom>
              <a:avLst/>
              <a:gdLst/>
              <a:ahLst/>
              <a:cxnLst/>
              <a:rect l="l" t="t" r="r" b="b"/>
              <a:pathLst>
                <a:path w="2416394" h="2709333">
                  <a:moveTo>
                    <a:pt x="0" y="0"/>
                  </a:moveTo>
                  <a:lnTo>
                    <a:pt x="2416394" y="0"/>
                  </a:lnTo>
                  <a:lnTo>
                    <a:pt x="2416394" y="2709333"/>
                  </a:lnTo>
                  <a:lnTo>
                    <a:pt x="0" y="2709333"/>
                  </a:lnTo>
                  <a:close/>
                </a:path>
              </a:pathLst>
            </a:custGeom>
            <a:solidFill>
              <a:srgbClr val="224C8D"/>
            </a:solidFill>
          </p:spPr>
        </p:sp>
        <p:sp>
          <p:nvSpPr>
            <p:cNvPr id="10" name="TextBox 10"/>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sp>
        <p:nvSpPr>
          <p:cNvPr id="11" name="TextBox 11"/>
          <p:cNvSpPr txBox="1"/>
          <p:nvPr/>
        </p:nvSpPr>
        <p:spPr>
          <a:xfrm>
            <a:off x="0" y="75130"/>
            <a:ext cx="1631066" cy="1669014"/>
          </a:xfrm>
          <a:prstGeom prst="rect">
            <a:avLst/>
          </a:prstGeom>
        </p:spPr>
        <p:txBody>
          <a:bodyPr lIns="0" tIns="0" rIns="0" bIns="0" rtlCol="0" anchor="t">
            <a:spAutoFit/>
          </a:bodyPr>
          <a:lstStyle/>
          <a:p>
            <a:pPr algn="ctr">
              <a:lnSpc>
                <a:spcPts val="840"/>
              </a:lnSpc>
              <a:spcBef>
                <a:spcPct val="0"/>
              </a:spcBef>
            </a:pPr>
            <a:r>
              <a:rPr lang="en-US" sz="700" spc="105">
                <a:solidFill>
                  <a:srgbClr val="FFFFFF"/>
                </a:solidFill>
                <a:latin typeface="Poppins Light Italics"/>
              </a:rPr>
              <a:t>SEGÚN HURTADO, J. (2007), “SE ENTIENDE POR METODOLOGÍA AL ESTUDIO DE LOS MODOS O MANERAS DE LLEVAR A CABO ALGO, ES DECIR, EL ESTUDIO DE LOS MÉTODOS. EN EL CAMPO DE LA INVESTIGACIÓN, LA METODOLOGÍA ES EL ÁREA DEL CONOCIMIENTO QUE ESTUDIA LOS MÉTODOS GENERALES DE LAS DISCIPLINAS CIENTÍFICAS.” LA METODOLOGÍA ESPECIFICA LOS PROCEDIMIENTOS REALIZADOS PARA LLEVAR A CABO LA INVESTIGACIÓN.</a:t>
            </a:r>
          </a:p>
        </p:txBody>
      </p:sp>
      <p:sp>
        <p:nvSpPr>
          <p:cNvPr id="12" name="TextBox 12"/>
          <p:cNvSpPr txBox="1"/>
          <p:nvPr/>
        </p:nvSpPr>
        <p:spPr>
          <a:xfrm>
            <a:off x="1700514" y="84655"/>
            <a:ext cx="1600200" cy="361950"/>
          </a:xfrm>
          <a:prstGeom prst="rect">
            <a:avLst/>
          </a:prstGeom>
        </p:spPr>
        <p:txBody>
          <a:bodyPr lIns="0" tIns="0" rIns="0" bIns="0" rtlCol="0" anchor="t">
            <a:spAutoFit/>
          </a:bodyPr>
          <a:lstStyle/>
          <a:p>
            <a:pPr algn="ctr">
              <a:lnSpc>
                <a:spcPts val="1439"/>
              </a:lnSpc>
              <a:spcBef>
                <a:spcPct val="0"/>
              </a:spcBef>
            </a:pPr>
            <a:r>
              <a:rPr lang="en-US" sz="1200" spc="180">
                <a:solidFill>
                  <a:srgbClr val="224C8D"/>
                </a:solidFill>
                <a:latin typeface="Poppins Bold Italics"/>
              </a:rPr>
              <a:t>TIPOS DE INVESTIGACIÓN</a:t>
            </a:r>
            <a:r>
              <a:rPr lang="en-US" sz="1200" spc="180">
                <a:solidFill>
                  <a:srgbClr val="FFFFFF"/>
                </a:solidFill>
                <a:latin typeface="Poppins Bold Italics"/>
              </a:rPr>
              <a:t> </a:t>
            </a:r>
          </a:p>
        </p:txBody>
      </p:sp>
      <p:sp>
        <p:nvSpPr>
          <p:cNvPr id="13" name="TextBox 13"/>
          <p:cNvSpPr txBox="1"/>
          <p:nvPr/>
        </p:nvSpPr>
        <p:spPr>
          <a:xfrm>
            <a:off x="1655180" y="633473"/>
            <a:ext cx="1498922" cy="762000"/>
          </a:xfrm>
          <a:prstGeom prst="rect">
            <a:avLst/>
          </a:prstGeom>
        </p:spPr>
        <p:txBody>
          <a:bodyPr lIns="0" tIns="0" rIns="0" bIns="0" rtlCol="0" anchor="t">
            <a:spAutoFit/>
          </a:bodyPr>
          <a:lstStyle/>
          <a:p>
            <a:pPr algn="ctr">
              <a:lnSpc>
                <a:spcPts val="1200"/>
              </a:lnSpc>
              <a:spcBef>
                <a:spcPct val="0"/>
              </a:spcBef>
            </a:pPr>
            <a:r>
              <a:rPr lang="en-US" sz="1000" spc="150">
                <a:solidFill>
                  <a:srgbClr val="FFFFFF"/>
                </a:solidFill>
                <a:latin typeface="Poppins Bold Italics"/>
              </a:rPr>
              <a:t>LA INVESTIGACIÓN SE APOYA EN UNA INVESTIGACIÓN EXPERIMENTAL.</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182880" y="182880"/>
            <a:ext cx="2834640" cy="1488707"/>
            <a:chOff x="0" y="0"/>
            <a:chExt cx="4199467" cy="2205491"/>
          </a:xfrm>
        </p:grpSpPr>
        <p:sp>
          <p:nvSpPr>
            <p:cNvPr id="3" name="Freeform 3"/>
            <p:cNvSpPr/>
            <p:nvPr/>
          </p:nvSpPr>
          <p:spPr>
            <a:xfrm>
              <a:off x="0" y="0"/>
              <a:ext cx="4199467" cy="2205491"/>
            </a:xfrm>
            <a:custGeom>
              <a:avLst/>
              <a:gdLst/>
              <a:ahLst/>
              <a:cxnLst/>
              <a:rect l="l" t="t" r="r" b="b"/>
              <a:pathLst>
                <a:path w="4199467" h="2205491">
                  <a:moveTo>
                    <a:pt x="0" y="0"/>
                  </a:moveTo>
                  <a:lnTo>
                    <a:pt x="4199467" y="0"/>
                  </a:lnTo>
                  <a:lnTo>
                    <a:pt x="4199467" y="2205491"/>
                  </a:lnTo>
                  <a:lnTo>
                    <a:pt x="0" y="2205491"/>
                  </a:lnTo>
                  <a:close/>
                </a:path>
              </a:pathLst>
            </a:custGeom>
            <a:solidFill>
              <a:srgbClr val="004AAD"/>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sp>
        <p:nvSpPr>
          <p:cNvPr id="5" name="TextBox 5"/>
          <p:cNvSpPr txBox="1"/>
          <p:nvPr/>
        </p:nvSpPr>
        <p:spPr>
          <a:xfrm>
            <a:off x="182880" y="709408"/>
            <a:ext cx="2834640" cy="657225"/>
          </a:xfrm>
          <a:prstGeom prst="rect">
            <a:avLst/>
          </a:prstGeom>
        </p:spPr>
        <p:txBody>
          <a:bodyPr lIns="0" tIns="0" rIns="0" bIns="0" rtlCol="0" anchor="t">
            <a:spAutoFit/>
          </a:bodyPr>
          <a:lstStyle/>
          <a:p>
            <a:pPr algn="ctr">
              <a:lnSpc>
                <a:spcPts val="1080"/>
              </a:lnSpc>
              <a:spcBef>
                <a:spcPct val="0"/>
              </a:spcBef>
            </a:pPr>
            <a:endParaRPr/>
          </a:p>
          <a:p>
            <a:pPr algn="ctr">
              <a:lnSpc>
                <a:spcPts val="1080"/>
              </a:lnSpc>
              <a:spcBef>
                <a:spcPct val="0"/>
              </a:spcBef>
            </a:pPr>
            <a:r>
              <a:rPr lang="en-US" sz="900" spc="135">
                <a:solidFill>
                  <a:srgbClr val="FFFFFF"/>
                </a:solidFill>
                <a:latin typeface="Poppins Bold Italics"/>
              </a:rPr>
              <a:t> PARA ESTE PROYECTO SE USÓ LA METODOLOGÍA DE INVESTIGACIÓN ACCIÓN PARTICIPATIVA (IAP) E INVESTIGACIÓN DE CAMPO</a:t>
            </a:r>
          </a:p>
        </p:txBody>
      </p:sp>
      <p:sp>
        <p:nvSpPr>
          <p:cNvPr id="6" name="TextBox 6"/>
          <p:cNvSpPr txBox="1"/>
          <p:nvPr/>
        </p:nvSpPr>
        <p:spPr>
          <a:xfrm>
            <a:off x="312451" y="414940"/>
            <a:ext cx="2482900" cy="180975"/>
          </a:xfrm>
          <a:prstGeom prst="rect">
            <a:avLst/>
          </a:prstGeom>
        </p:spPr>
        <p:txBody>
          <a:bodyPr lIns="0" tIns="0" rIns="0" bIns="0" rtlCol="0" anchor="t">
            <a:spAutoFit/>
          </a:bodyPr>
          <a:lstStyle/>
          <a:p>
            <a:pPr algn="ctr">
              <a:lnSpc>
                <a:spcPts val="1439"/>
              </a:lnSpc>
              <a:spcBef>
                <a:spcPct val="0"/>
              </a:spcBef>
            </a:pPr>
            <a:r>
              <a:rPr lang="en-US" sz="1200" spc="180">
                <a:solidFill>
                  <a:srgbClr val="FFFFFF"/>
                </a:solidFill>
                <a:latin typeface="Poppins Bold Italics"/>
              </a:rPr>
              <a:t>METODOLOGÍA APLICADA.</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sp>
        <p:nvSpPr>
          <p:cNvPr id="2" name="AutoShape 2"/>
          <p:cNvSpPr/>
          <p:nvPr/>
        </p:nvSpPr>
        <p:spPr>
          <a:xfrm rot="6954087">
            <a:off x="689659" y="689236"/>
            <a:ext cx="673201" cy="0"/>
          </a:xfrm>
          <a:prstGeom prst="line">
            <a:avLst/>
          </a:prstGeom>
          <a:ln w="47625" cap="flat">
            <a:solidFill>
              <a:srgbClr val="000000"/>
            </a:solidFill>
            <a:prstDash val="solid"/>
            <a:headEnd type="none" w="sm" len="sm"/>
            <a:tailEnd type="arrow" w="med" len="sm"/>
          </a:ln>
        </p:spPr>
      </p:sp>
      <p:sp>
        <p:nvSpPr>
          <p:cNvPr id="3" name="AutoShape 3"/>
          <p:cNvSpPr/>
          <p:nvPr/>
        </p:nvSpPr>
        <p:spPr>
          <a:xfrm rot="4262659">
            <a:off x="1526726" y="694250"/>
            <a:ext cx="651693" cy="0"/>
          </a:xfrm>
          <a:prstGeom prst="line">
            <a:avLst/>
          </a:prstGeom>
          <a:ln w="47625" cap="flat">
            <a:solidFill>
              <a:srgbClr val="000000"/>
            </a:solidFill>
            <a:prstDash val="solid"/>
            <a:headEnd type="none" w="sm" len="sm"/>
            <a:tailEnd type="arrow" w="med" len="sm"/>
          </a:ln>
        </p:spPr>
      </p:sp>
      <p:grpSp>
        <p:nvGrpSpPr>
          <p:cNvPr id="4" name="Group 4"/>
          <p:cNvGrpSpPr/>
          <p:nvPr/>
        </p:nvGrpSpPr>
        <p:grpSpPr>
          <a:xfrm>
            <a:off x="-182687" y="995037"/>
            <a:ext cx="965329" cy="965329"/>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66675"/>
              <a:ext cx="660400" cy="669925"/>
            </a:xfrm>
            <a:prstGeom prst="rect">
              <a:avLst/>
            </a:prstGeom>
          </p:spPr>
          <p:txBody>
            <a:bodyPr lIns="50800" tIns="50800" rIns="50800" bIns="50800" rtlCol="0" anchor="ctr"/>
            <a:lstStyle/>
            <a:p>
              <a:pPr algn="ctr">
                <a:lnSpc>
                  <a:spcPts val="419"/>
                </a:lnSpc>
                <a:spcBef>
                  <a:spcPct val="0"/>
                </a:spcBef>
              </a:pPr>
              <a:endParaRPr/>
            </a:p>
          </p:txBody>
        </p:sp>
      </p:grpSp>
      <p:grpSp>
        <p:nvGrpSpPr>
          <p:cNvPr id="7" name="Group 7"/>
          <p:cNvGrpSpPr/>
          <p:nvPr/>
        </p:nvGrpSpPr>
        <p:grpSpPr>
          <a:xfrm>
            <a:off x="2504569" y="-96263"/>
            <a:ext cx="863086" cy="863086"/>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9" name="TextBox 9"/>
            <p:cNvSpPr txBox="1"/>
            <p:nvPr/>
          </p:nvSpPr>
          <p:spPr>
            <a:xfrm>
              <a:off x="76200" y="66675"/>
              <a:ext cx="660400" cy="669925"/>
            </a:xfrm>
            <a:prstGeom prst="rect">
              <a:avLst/>
            </a:prstGeom>
          </p:spPr>
          <p:txBody>
            <a:bodyPr lIns="50800" tIns="50800" rIns="50800" bIns="50800" rtlCol="0" anchor="ctr"/>
            <a:lstStyle/>
            <a:p>
              <a:pPr algn="ctr">
                <a:lnSpc>
                  <a:spcPts val="419"/>
                </a:lnSpc>
                <a:spcBef>
                  <a:spcPct val="0"/>
                </a:spcBef>
              </a:pPr>
              <a:endParaRPr/>
            </a:p>
          </p:txBody>
        </p:sp>
      </p:grpSp>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8425" y="74078"/>
            <a:ext cx="708660" cy="731520"/>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4172" y="351592"/>
            <a:ext cx="718718" cy="731520"/>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48015" y="1035799"/>
            <a:ext cx="1105319" cy="731520"/>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2350069" y="158959"/>
            <a:ext cx="900081" cy="731520"/>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2024925" y="1154334"/>
            <a:ext cx="1190343" cy="731520"/>
          </a:xfrm>
          <a:prstGeom prst="rect">
            <a:avLst/>
          </a:prstGeom>
        </p:spPr>
      </p:pic>
      <p:pic>
        <p:nvPicPr>
          <p:cNvPr id="15" name="Picture 1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2483748" y="629277"/>
            <a:ext cx="731520" cy="731520"/>
          </a:xfrm>
          <a:prstGeom prst="rect">
            <a:avLst/>
          </a:prstGeom>
        </p:spPr>
      </p:pic>
      <p:sp>
        <p:nvSpPr>
          <p:cNvPr id="16" name="TextBox 16"/>
          <p:cNvSpPr txBox="1"/>
          <p:nvPr/>
        </p:nvSpPr>
        <p:spPr>
          <a:xfrm>
            <a:off x="54015" y="30480"/>
            <a:ext cx="3046071" cy="304800"/>
          </a:xfrm>
          <a:prstGeom prst="rect">
            <a:avLst/>
          </a:prstGeom>
        </p:spPr>
        <p:txBody>
          <a:bodyPr lIns="0" tIns="0" rIns="0" bIns="0" rtlCol="0" anchor="t">
            <a:spAutoFit/>
          </a:bodyPr>
          <a:lstStyle/>
          <a:p>
            <a:pPr algn="ctr">
              <a:lnSpc>
                <a:spcPts val="1200"/>
              </a:lnSpc>
              <a:spcBef>
                <a:spcPct val="0"/>
              </a:spcBef>
            </a:pPr>
            <a:r>
              <a:rPr lang="en-US" sz="1000" spc="150">
                <a:solidFill>
                  <a:srgbClr val="FFFFFF"/>
                </a:solidFill>
                <a:latin typeface="Poppins Bold Italics"/>
              </a:rPr>
              <a:t>INSTRUMENTOS PARA LA RECOLECCIÓN DE DATOS</a:t>
            </a:r>
          </a:p>
        </p:txBody>
      </p:sp>
      <p:sp>
        <p:nvSpPr>
          <p:cNvPr id="17" name="TextBox 17"/>
          <p:cNvSpPr txBox="1"/>
          <p:nvPr/>
        </p:nvSpPr>
        <p:spPr>
          <a:xfrm>
            <a:off x="491062" y="1035799"/>
            <a:ext cx="1070395" cy="237070"/>
          </a:xfrm>
          <a:prstGeom prst="rect">
            <a:avLst/>
          </a:prstGeom>
        </p:spPr>
        <p:txBody>
          <a:bodyPr lIns="0" tIns="0" rIns="0" bIns="0" rtlCol="0" anchor="t">
            <a:spAutoFit/>
          </a:bodyPr>
          <a:lstStyle/>
          <a:p>
            <a:pPr algn="ctr">
              <a:lnSpc>
                <a:spcPts val="960"/>
              </a:lnSpc>
              <a:spcBef>
                <a:spcPct val="0"/>
              </a:spcBef>
            </a:pPr>
            <a:r>
              <a:rPr lang="en-US" sz="800" spc="120">
                <a:solidFill>
                  <a:srgbClr val="004AAD"/>
                </a:solidFill>
                <a:latin typeface="Poppins Bold Italics"/>
              </a:rPr>
              <a:t>CUADERNO DE NOTAS</a:t>
            </a:r>
          </a:p>
        </p:txBody>
      </p:sp>
      <p:sp>
        <p:nvSpPr>
          <p:cNvPr id="18" name="TextBox 18"/>
          <p:cNvSpPr txBox="1"/>
          <p:nvPr/>
        </p:nvSpPr>
        <p:spPr>
          <a:xfrm>
            <a:off x="1600200" y="1083112"/>
            <a:ext cx="913061" cy="114300"/>
          </a:xfrm>
          <a:prstGeom prst="rect">
            <a:avLst/>
          </a:prstGeom>
        </p:spPr>
        <p:txBody>
          <a:bodyPr lIns="0" tIns="0" rIns="0" bIns="0" rtlCol="0" anchor="t">
            <a:spAutoFit/>
          </a:bodyPr>
          <a:lstStyle/>
          <a:p>
            <a:pPr marL="0" lvl="0" indent="0" algn="ctr">
              <a:lnSpc>
                <a:spcPts val="960"/>
              </a:lnSpc>
              <a:spcBef>
                <a:spcPct val="0"/>
              </a:spcBef>
            </a:pPr>
            <a:r>
              <a:rPr lang="en-US" sz="800" u="none" spc="120">
                <a:solidFill>
                  <a:srgbClr val="004AAD"/>
                </a:solidFill>
                <a:latin typeface="Poppins Bold Italics"/>
              </a:rPr>
              <a:t>DISPOSITIVOS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9267" y="0"/>
            <a:ext cx="1986409" cy="1828800"/>
            <a:chOff x="0" y="0"/>
            <a:chExt cx="2942828" cy="2709333"/>
          </a:xfrm>
        </p:grpSpPr>
        <p:sp>
          <p:nvSpPr>
            <p:cNvPr id="3" name="Freeform 3"/>
            <p:cNvSpPr/>
            <p:nvPr/>
          </p:nvSpPr>
          <p:spPr>
            <a:xfrm>
              <a:off x="0" y="0"/>
              <a:ext cx="2942828" cy="2709333"/>
            </a:xfrm>
            <a:custGeom>
              <a:avLst/>
              <a:gdLst/>
              <a:ahLst/>
              <a:cxnLst/>
              <a:rect l="l" t="t" r="r" b="b"/>
              <a:pathLst>
                <a:path w="2942828" h="2709333">
                  <a:moveTo>
                    <a:pt x="0" y="0"/>
                  </a:moveTo>
                  <a:lnTo>
                    <a:pt x="2942828" y="0"/>
                  </a:lnTo>
                  <a:lnTo>
                    <a:pt x="2942828" y="2709333"/>
                  </a:lnTo>
                  <a:lnTo>
                    <a:pt x="0" y="2709333"/>
                  </a:lnTo>
                  <a:close/>
                </a:path>
              </a:pathLst>
            </a:custGeom>
            <a:solidFill>
              <a:srgbClr val="38B6FF"/>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52169" y="-242689"/>
            <a:ext cx="1070098" cy="1070098"/>
          </a:xfrm>
          <a:prstGeom prst="rect">
            <a:avLst/>
          </a:prstGeom>
        </p:spPr>
      </p:pic>
      <p:grpSp>
        <p:nvGrpSpPr>
          <p:cNvPr id="6" name="Group 6"/>
          <p:cNvGrpSpPr/>
          <p:nvPr/>
        </p:nvGrpSpPr>
        <p:grpSpPr>
          <a:xfrm rot="-5400000">
            <a:off x="521679" y="-227670"/>
            <a:ext cx="109480" cy="930580"/>
            <a:chOff x="0" y="0"/>
            <a:chExt cx="145973" cy="1240773"/>
          </a:xfrm>
        </p:grpSpPr>
        <p:sp>
          <p:nvSpPr>
            <p:cNvPr id="7" name="AutoShape 7"/>
            <p:cNvSpPr/>
            <p:nvPr/>
          </p:nvSpPr>
          <p:spPr>
            <a:xfrm>
              <a:off x="0" y="145973"/>
              <a:ext cx="24329" cy="1094800"/>
            </a:xfrm>
            <a:prstGeom prst="rect">
              <a:avLst/>
            </a:prstGeom>
            <a:solidFill>
              <a:srgbClr val="050707"/>
            </a:solidFill>
          </p:spPr>
        </p:sp>
        <p:sp>
          <p:nvSpPr>
            <p:cNvPr id="8" name="AutoShape 8"/>
            <p:cNvSpPr/>
            <p:nvPr/>
          </p:nvSpPr>
          <p:spPr>
            <a:xfrm>
              <a:off x="121644" y="0"/>
              <a:ext cx="24329" cy="1094800"/>
            </a:xfrm>
            <a:prstGeom prst="rect">
              <a:avLst/>
            </a:prstGeom>
            <a:solidFill>
              <a:srgbClr val="050707"/>
            </a:solidFill>
          </p:spPr>
        </p:sp>
      </p:grpSp>
      <p:sp>
        <p:nvSpPr>
          <p:cNvPr id="9" name="TextBox 9"/>
          <p:cNvSpPr txBox="1"/>
          <p:nvPr/>
        </p:nvSpPr>
        <p:spPr>
          <a:xfrm>
            <a:off x="-535575" y="836934"/>
            <a:ext cx="2063354" cy="657225"/>
          </a:xfrm>
          <a:prstGeom prst="rect">
            <a:avLst/>
          </a:prstGeom>
        </p:spPr>
        <p:txBody>
          <a:bodyPr lIns="0" tIns="0" rIns="0" bIns="0" rtlCol="0" anchor="t">
            <a:spAutoFit/>
          </a:bodyPr>
          <a:lstStyle/>
          <a:p>
            <a:pPr algn="ctr">
              <a:lnSpc>
                <a:spcPts val="2699"/>
              </a:lnSpc>
            </a:pPr>
            <a:r>
              <a:rPr lang="en-US" sz="2249" spc="67" dirty="0" err="1">
                <a:solidFill>
                  <a:srgbClr val="004AAD"/>
                </a:solidFill>
                <a:latin typeface="Poppins Bold"/>
              </a:rPr>
              <a:t>Razón</a:t>
            </a:r>
            <a:r>
              <a:rPr lang="en-US" sz="2249" spc="67" dirty="0">
                <a:solidFill>
                  <a:srgbClr val="004AAD"/>
                </a:solidFill>
                <a:latin typeface="Poppins Bold"/>
              </a:rPr>
              <a:t> </a:t>
            </a:r>
          </a:p>
          <a:p>
            <a:pPr algn="ctr">
              <a:lnSpc>
                <a:spcPts val="2699"/>
              </a:lnSpc>
            </a:pPr>
            <a:r>
              <a:rPr lang="en-US" sz="2249" spc="67" dirty="0">
                <a:solidFill>
                  <a:srgbClr val="004AAD"/>
                </a:solidFill>
                <a:latin typeface="Poppins Bold"/>
              </a:rPr>
              <a:t>     Social </a:t>
            </a:r>
          </a:p>
        </p:txBody>
      </p:sp>
      <p:sp>
        <p:nvSpPr>
          <p:cNvPr id="10" name="TextBox 10"/>
          <p:cNvSpPr txBox="1"/>
          <p:nvPr/>
        </p:nvSpPr>
        <p:spPr>
          <a:xfrm>
            <a:off x="1396482" y="127023"/>
            <a:ext cx="1291156" cy="221194"/>
          </a:xfrm>
          <a:prstGeom prst="rect">
            <a:avLst/>
          </a:prstGeom>
        </p:spPr>
        <p:txBody>
          <a:bodyPr lIns="0" tIns="0" rIns="0" bIns="0" rtlCol="0" anchor="t">
            <a:spAutoFit/>
          </a:bodyPr>
          <a:lstStyle/>
          <a:p>
            <a:pPr>
              <a:lnSpc>
                <a:spcPts val="882"/>
              </a:lnSpc>
            </a:pPr>
            <a:r>
              <a:rPr lang="en-US" sz="735" spc="110" dirty="0">
                <a:solidFill>
                  <a:srgbClr val="182722"/>
                </a:solidFill>
                <a:latin typeface="Poppins Bold Italics"/>
              </a:rPr>
              <a:t>ANTES    DENOMINADA</a:t>
            </a:r>
          </a:p>
        </p:txBody>
      </p:sp>
      <p:sp>
        <p:nvSpPr>
          <p:cNvPr id="11" name="TextBox 11"/>
          <p:cNvSpPr txBox="1"/>
          <p:nvPr/>
        </p:nvSpPr>
        <p:spPr>
          <a:xfrm>
            <a:off x="1226720" y="358800"/>
            <a:ext cx="2000688" cy="542406"/>
          </a:xfrm>
          <a:prstGeom prst="rect">
            <a:avLst/>
          </a:prstGeom>
        </p:spPr>
        <p:txBody>
          <a:bodyPr lIns="0" tIns="0" rIns="0" bIns="0" rtlCol="0" anchor="t">
            <a:spAutoFit/>
          </a:bodyPr>
          <a:lstStyle/>
          <a:p>
            <a:pPr>
              <a:lnSpc>
                <a:spcPts val="1064"/>
              </a:lnSpc>
            </a:pPr>
            <a:r>
              <a:rPr lang="en-US" sz="709" spc="7" dirty="0" err="1">
                <a:solidFill>
                  <a:srgbClr val="182722"/>
                </a:solidFill>
                <a:latin typeface="Poppins Light"/>
              </a:rPr>
              <a:t>Fundación</a:t>
            </a:r>
            <a:r>
              <a:rPr lang="en-US" sz="709" spc="7" dirty="0">
                <a:solidFill>
                  <a:srgbClr val="182722"/>
                </a:solidFill>
                <a:latin typeface="Poppins Light"/>
              </a:rPr>
              <a:t> del </a:t>
            </a:r>
            <a:r>
              <a:rPr lang="en-US" sz="709" spc="7" dirty="0" err="1">
                <a:solidFill>
                  <a:srgbClr val="182722"/>
                </a:solidFill>
                <a:latin typeface="Poppins Light"/>
              </a:rPr>
              <a:t>estado</a:t>
            </a:r>
            <a:r>
              <a:rPr lang="en-US" sz="709" spc="7" dirty="0">
                <a:solidFill>
                  <a:srgbClr val="182722"/>
                </a:solidFill>
                <a:latin typeface="Poppins Light"/>
              </a:rPr>
              <a:t> para el Sistema Nacional de </a:t>
            </a:r>
            <a:r>
              <a:rPr lang="en-US" sz="709" spc="7" dirty="0" err="1">
                <a:solidFill>
                  <a:srgbClr val="182722"/>
                </a:solidFill>
                <a:latin typeface="Poppins Light"/>
              </a:rPr>
              <a:t>Orquesta</a:t>
            </a:r>
            <a:r>
              <a:rPr lang="en-US" sz="709" spc="7" dirty="0">
                <a:solidFill>
                  <a:srgbClr val="182722"/>
                </a:solidFill>
                <a:latin typeface="Poppins Light"/>
              </a:rPr>
              <a:t> Juveniles e </a:t>
            </a:r>
            <a:r>
              <a:rPr lang="en-US" sz="709" spc="7" dirty="0" err="1">
                <a:solidFill>
                  <a:srgbClr val="182722"/>
                </a:solidFill>
                <a:latin typeface="Poppins Light"/>
              </a:rPr>
              <a:t>Infantiles</a:t>
            </a:r>
            <a:r>
              <a:rPr lang="en-US" sz="709" spc="7" dirty="0">
                <a:solidFill>
                  <a:srgbClr val="182722"/>
                </a:solidFill>
                <a:latin typeface="Poppins Light"/>
              </a:rPr>
              <a:t> de Venezuela  (FESNOJIV)</a:t>
            </a:r>
          </a:p>
          <a:p>
            <a:pPr>
              <a:lnSpc>
                <a:spcPts val="1064"/>
              </a:lnSpc>
            </a:pPr>
            <a:endParaRPr lang="en-US" sz="709" spc="7" dirty="0">
              <a:solidFill>
                <a:srgbClr val="182722"/>
              </a:solidFill>
              <a:latin typeface="Poppins Light"/>
            </a:endParaRPr>
          </a:p>
        </p:txBody>
      </p:sp>
      <p:sp>
        <p:nvSpPr>
          <p:cNvPr id="12" name="TextBox 12"/>
          <p:cNvSpPr txBox="1"/>
          <p:nvPr/>
        </p:nvSpPr>
        <p:spPr>
          <a:xfrm>
            <a:off x="1226720" y="914400"/>
            <a:ext cx="1325938" cy="217238"/>
          </a:xfrm>
          <a:prstGeom prst="rect">
            <a:avLst/>
          </a:prstGeom>
        </p:spPr>
        <p:txBody>
          <a:bodyPr lIns="0" tIns="0" rIns="0" bIns="0" rtlCol="0" anchor="t">
            <a:spAutoFit/>
          </a:bodyPr>
          <a:lstStyle/>
          <a:p>
            <a:pPr>
              <a:lnSpc>
                <a:spcPts val="866"/>
              </a:lnSpc>
            </a:pPr>
            <a:r>
              <a:rPr lang="en-US" sz="722" spc="108" dirty="0">
                <a:solidFill>
                  <a:srgbClr val="182722"/>
                </a:solidFill>
                <a:latin typeface="Poppins Bold Italics"/>
              </a:rPr>
              <a:t>AHORA </a:t>
            </a:r>
          </a:p>
          <a:p>
            <a:pPr>
              <a:lnSpc>
                <a:spcPts val="866"/>
              </a:lnSpc>
            </a:pPr>
            <a:r>
              <a:rPr lang="en-US" sz="722" spc="108" dirty="0">
                <a:solidFill>
                  <a:srgbClr val="182722"/>
                </a:solidFill>
                <a:latin typeface="Poppins Bold Italics"/>
              </a:rPr>
              <a:t>DENOMINADA</a:t>
            </a:r>
          </a:p>
        </p:txBody>
      </p:sp>
      <p:sp>
        <p:nvSpPr>
          <p:cNvPr id="13" name="TextBox 13"/>
          <p:cNvSpPr txBox="1"/>
          <p:nvPr/>
        </p:nvSpPr>
        <p:spPr>
          <a:xfrm>
            <a:off x="1226720" y="1168728"/>
            <a:ext cx="2334738" cy="146961"/>
          </a:xfrm>
          <a:prstGeom prst="rect">
            <a:avLst/>
          </a:prstGeom>
        </p:spPr>
        <p:txBody>
          <a:bodyPr lIns="0" tIns="0" rIns="0" bIns="0" rtlCol="0" anchor="t">
            <a:spAutoFit/>
          </a:bodyPr>
          <a:lstStyle/>
          <a:p>
            <a:pPr>
              <a:lnSpc>
                <a:spcPts val="1258"/>
              </a:lnSpc>
            </a:pPr>
            <a:r>
              <a:rPr lang="en-US" sz="839" spc="8" dirty="0" err="1">
                <a:solidFill>
                  <a:srgbClr val="182722"/>
                </a:solidFill>
                <a:latin typeface="Poppins Light"/>
              </a:rPr>
              <a:t>Fundación</a:t>
            </a:r>
            <a:r>
              <a:rPr lang="en-US" sz="839" spc="8" dirty="0">
                <a:solidFill>
                  <a:srgbClr val="182722"/>
                </a:solidFill>
                <a:latin typeface="Poppins Light"/>
              </a:rPr>
              <a:t> Musical </a:t>
            </a:r>
            <a:r>
              <a:rPr lang="en-US" sz="839" spc="8" dirty="0" err="1">
                <a:solidFill>
                  <a:srgbClr val="182722"/>
                </a:solidFill>
                <a:latin typeface="Poppins Light"/>
              </a:rPr>
              <a:t>Simón</a:t>
            </a:r>
            <a:r>
              <a:rPr lang="en-US" sz="839" spc="8" dirty="0">
                <a:solidFill>
                  <a:srgbClr val="182722"/>
                </a:solidFill>
                <a:latin typeface="Poppins Light"/>
              </a:rPr>
              <a:t> Bolívar.</a:t>
            </a:r>
          </a:p>
        </p:txBody>
      </p:sp>
      <p:sp>
        <p:nvSpPr>
          <p:cNvPr id="14" name="TextBox 14"/>
          <p:cNvSpPr txBox="1"/>
          <p:nvPr/>
        </p:nvSpPr>
        <p:spPr>
          <a:xfrm>
            <a:off x="1396482" y="1325214"/>
            <a:ext cx="2368466" cy="168509"/>
          </a:xfrm>
          <a:prstGeom prst="rect">
            <a:avLst/>
          </a:prstGeom>
        </p:spPr>
        <p:txBody>
          <a:bodyPr lIns="0" tIns="0" rIns="0" bIns="0" rtlCol="0" anchor="t">
            <a:spAutoFit/>
          </a:bodyPr>
          <a:lstStyle/>
          <a:p>
            <a:pPr>
              <a:lnSpc>
                <a:spcPts val="1377"/>
              </a:lnSpc>
            </a:pPr>
            <a:r>
              <a:rPr lang="en-US" sz="918" spc="9" dirty="0">
                <a:solidFill>
                  <a:srgbClr val="182722"/>
                </a:solidFill>
                <a:latin typeface="Poppins Bold"/>
              </a:rPr>
              <a:t>(EL SISTEMA)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3000"/>
                            </p:stCondLst>
                            <p:childTnLst>
                              <p:par>
                                <p:cTn id="31" presetID="42" presetClass="entr" presetSubtype="0"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2" presetClass="entr" presetSubtype="8"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0-#ppt_w/2"/>
                                          </p:val>
                                        </p:tav>
                                        <p:tav tm="100000">
                                          <p:val>
                                            <p:strVal val="#ppt_x"/>
                                          </p:val>
                                        </p:tav>
                                      </p:tavLst>
                                    </p:anim>
                                    <p:anim calcmode="lin" valueType="num">
                                      <p:cBhvr additive="base">
                                        <p:cTn id="4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707120">
            <a:off x="995946" y="1044594"/>
            <a:ext cx="1070098" cy="1070098"/>
          </a:xfrm>
          <a:prstGeom prst="rect">
            <a:avLst/>
          </a:prstGeom>
        </p:spPr>
      </p:pic>
      <p:pic>
        <p:nvPicPr>
          <p:cNvPr id="3" name="Picture 3"/>
          <p:cNvPicPr>
            <a:picLocks noChangeAspect="1"/>
          </p:cNvPicPr>
          <p:nvPr/>
        </p:nvPicPr>
        <p:blipFill>
          <a:blip r:embed="rId4"/>
          <a:srcRect/>
          <a:stretch>
            <a:fillRect/>
          </a:stretch>
        </p:blipFill>
        <p:spPr>
          <a:xfrm>
            <a:off x="1727702" y="-15909"/>
            <a:ext cx="1511727" cy="1982893"/>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707120">
            <a:off x="-340500" y="-238614"/>
            <a:ext cx="1070098" cy="1070098"/>
          </a:xfrm>
          <a:prstGeom prst="rect">
            <a:avLst/>
          </a:prstGeom>
        </p:spPr>
      </p:pic>
      <p:sp>
        <p:nvSpPr>
          <p:cNvPr id="5" name="TextBox 5"/>
          <p:cNvSpPr txBox="1"/>
          <p:nvPr/>
        </p:nvSpPr>
        <p:spPr>
          <a:xfrm>
            <a:off x="194549" y="78850"/>
            <a:ext cx="1405651" cy="217585"/>
          </a:xfrm>
          <a:prstGeom prst="rect">
            <a:avLst/>
          </a:prstGeom>
        </p:spPr>
        <p:txBody>
          <a:bodyPr lIns="0" tIns="0" rIns="0" bIns="0" rtlCol="0" anchor="t">
            <a:spAutoFit/>
          </a:bodyPr>
          <a:lstStyle/>
          <a:p>
            <a:pPr algn="ctr">
              <a:lnSpc>
                <a:spcPts val="1839"/>
              </a:lnSpc>
            </a:pPr>
            <a:r>
              <a:rPr lang="en-US" sz="1532" spc="45">
                <a:solidFill>
                  <a:srgbClr val="004AAD"/>
                </a:solidFill>
                <a:latin typeface="Poppins Bold Bold Italics"/>
              </a:rPr>
              <a:t>visión</a:t>
            </a:r>
          </a:p>
        </p:txBody>
      </p:sp>
      <p:sp>
        <p:nvSpPr>
          <p:cNvPr id="6" name="TextBox 6"/>
          <p:cNvSpPr txBox="1"/>
          <p:nvPr/>
        </p:nvSpPr>
        <p:spPr>
          <a:xfrm>
            <a:off x="0" y="296435"/>
            <a:ext cx="1727702" cy="675692"/>
          </a:xfrm>
          <a:prstGeom prst="rect">
            <a:avLst/>
          </a:prstGeom>
        </p:spPr>
        <p:txBody>
          <a:bodyPr lIns="0" tIns="0" rIns="0" bIns="0" rtlCol="0" anchor="t">
            <a:spAutoFit/>
          </a:bodyPr>
          <a:lstStyle/>
          <a:p>
            <a:pPr algn="ctr">
              <a:lnSpc>
                <a:spcPts val="684"/>
              </a:lnSpc>
              <a:spcBef>
                <a:spcPct val="0"/>
              </a:spcBef>
            </a:pPr>
            <a:r>
              <a:rPr lang="en-US" sz="570" spc="85">
                <a:solidFill>
                  <a:srgbClr val="004AAD"/>
                </a:solidFill>
                <a:latin typeface="Poppins Bold Italics"/>
              </a:rPr>
              <a:t>EL SISTEMA NACIONAL DE ORQUESTAS Y COROS JUVENILES E INFANTILES DE VENEZUELA ES UNA INSTITUCIÓN ABIERTA A TODA LA SOCIEDAD, CON UN ALTO CONCEPTO DE EXCELENCIA MUSICAL, QUE CONTRIBUYE AL DESARROLLO INTEGRAL DEL SER HUMANO. </a:t>
            </a:r>
          </a:p>
        </p:txBody>
      </p:sp>
      <p:sp>
        <p:nvSpPr>
          <p:cNvPr id="7" name="TextBox 7"/>
          <p:cNvSpPr txBox="1"/>
          <p:nvPr/>
        </p:nvSpPr>
        <p:spPr>
          <a:xfrm>
            <a:off x="0" y="972127"/>
            <a:ext cx="1727702" cy="675692"/>
          </a:xfrm>
          <a:prstGeom prst="rect">
            <a:avLst/>
          </a:prstGeom>
        </p:spPr>
        <p:txBody>
          <a:bodyPr lIns="0" tIns="0" rIns="0" bIns="0" rtlCol="0" anchor="t">
            <a:spAutoFit/>
          </a:bodyPr>
          <a:lstStyle/>
          <a:p>
            <a:pPr marL="0" lvl="0" indent="0" algn="ctr">
              <a:lnSpc>
                <a:spcPts val="684"/>
              </a:lnSpc>
              <a:spcBef>
                <a:spcPct val="0"/>
              </a:spcBef>
            </a:pPr>
            <a:r>
              <a:rPr lang="en-US" sz="570" u="none" spc="85">
                <a:solidFill>
                  <a:srgbClr val="004AAD"/>
                </a:solidFill>
                <a:latin typeface="Poppins Bold Italics"/>
              </a:rPr>
              <a:t>SE RECONOCE AL MOVIMIENTO ORQUESTAL COMO UNA OPORTUNIDAD PARA EL DESARROLLO PERSONAL EN LO INTELECTUAL, EN LO ESPIRITUAL, EN LO SOCIAL Y EN LO PROFESIONAL, RESCATANDO AL NIÑO Y AL JOVEN DE UNA JUVENTUD VACÍA, DESORIENTADA Y DESVIADA.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1288051" y="-148789"/>
            <a:ext cx="814387" cy="814387"/>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4" name="TextBox 4"/>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pic>
        <p:nvPicPr>
          <p:cNvPr id="5" name="Picture 5"/>
          <p:cNvPicPr>
            <a:picLocks noChangeAspect="1"/>
          </p:cNvPicPr>
          <p:nvPr/>
        </p:nvPicPr>
        <p:blipFill>
          <a:blip r:embed="rId2"/>
          <a:srcRect l="5741" r="45552"/>
          <a:stretch>
            <a:fillRect/>
          </a:stretch>
        </p:blipFill>
        <p:spPr>
          <a:xfrm>
            <a:off x="0" y="-187004"/>
            <a:ext cx="1472698" cy="2015804"/>
          </a:xfrm>
          <a:prstGeom prst="rect">
            <a:avLst/>
          </a:prstGeom>
        </p:spPr>
      </p:pic>
      <p:grpSp>
        <p:nvGrpSpPr>
          <p:cNvPr id="6" name="Group 6"/>
          <p:cNvGrpSpPr/>
          <p:nvPr/>
        </p:nvGrpSpPr>
        <p:grpSpPr>
          <a:xfrm>
            <a:off x="2474939" y="1238726"/>
            <a:ext cx="814387" cy="814387"/>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499"/>
                </a:lnSpc>
              </a:pPr>
              <a:endParaRPr/>
            </a:p>
          </p:txBody>
        </p:sp>
      </p:grpSp>
      <p:sp>
        <p:nvSpPr>
          <p:cNvPr id="9" name="TextBox 9"/>
          <p:cNvSpPr txBox="1"/>
          <p:nvPr/>
        </p:nvSpPr>
        <p:spPr>
          <a:xfrm>
            <a:off x="1600200" y="68165"/>
            <a:ext cx="1405651" cy="219075"/>
          </a:xfrm>
          <a:prstGeom prst="rect">
            <a:avLst/>
          </a:prstGeom>
        </p:spPr>
        <p:txBody>
          <a:bodyPr lIns="0" tIns="0" rIns="0" bIns="0" rtlCol="0" anchor="t">
            <a:spAutoFit/>
          </a:bodyPr>
          <a:lstStyle/>
          <a:p>
            <a:pPr algn="ctr">
              <a:lnSpc>
                <a:spcPts val="1839"/>
              </a:lnSpc>
            </a:pPr>
            <a:r>
              <a:rPr lang="en-US" sz="1532" spc="45">
                <a:solidFill>
                  <a:srgbClr val="FFFFFF"/>
                </a:solidFill>
                <a:latin typeface="Poppins Bold Bold Italics"/>
              </a:rPr>
              <a:t>misión</a:t>
            </a:r>
          </a:p>
        </p:txBody>
      </p:sp>
      <p:sp>
        <p:nvSpPr>
          <p:cNvPr id="10" name="TextBox 10"/>
          <p:cNvSpPr txBox="1"/>
          <p:nvPr/>
        </p:nvSpPr>
        <p:spPr>
          <a:xfrm>
            <a:off x="1472698" y="335208"/>
            <a:ext cx="1727702" cy="1457325"/>
          </a:xfrm>
          <a:prstGeom prst="rect">
            <a:avLst/>
          </a:prstGeom>
        </p:spPr>
        <p:txBody>
          <a:bodyPr lIns="0" tIns="0" rIns="0" bIns="0" rtlCol="0" anchor="t">
            <a:spAutoFit/>
          </a:bodyPr>
          <a:lstStyle/>
          <a:p>
            <a:pPr marL="0" lvl="0" indent="0" algn="ctr">
              <a:lnSpc>
                <a:spcPts val="684"/>
              </a:lnSpc>
              <a:spcBef>
                <a:spcPct val="0"/>
              </a:spcBef>
            </a:pPr>
            <a:r>
              <a:rPr lang="en-US" sz="570" u="none" spc="85">
                <a:solidFill>
                  <a:srgbClr val="FFFFFF"/>
                </a:solidFill>
                <a:latin typeface="Poppins Bold Italics"/>
              </a:rPr>
              <a:t>EL SISTEMA NACIONAL DE ORQUESTAS Y COROS JUVENILES E INFANTILES DE VENEZUELA CONSTITUYE UNA OBRA SOCIAL DEL ESTADO VENEZOLANO CONSAGRADA AL RESCATE PEDAGÓGICO, OCUPACIONAL Y ÉTICO DE LA INFANCIA Y LA JUVENTUD, MEDIANTE LA INSTRUCCIÓN Y LA PRÁCTICA COLECTIVA DE LA MÚSICA, DEDICADA A LA CAPACITACIÓN, PREVENCIÓN Y RECUPERACIÓN DE LOS GRUPOS MÁS VULNERABLES DEL PAÍS, TANTO POR SUS CARACTERÍSTICAS ETÁRIAS COMO POR SU SITUACIÓN SOCIOECONÓMICA.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73753" y="175123"/>
            <a:ext cx="3048130" cy="1637401"/>
          </a:xfrm>
          <a:prstGeom prst="rect">
            <a:avLst/>
          </a:prstGeom>
        </p:spPr>
      </p:pic>
      <p:grpSp>
        <p:nvGrpSpPr>
          <p:cNvPr id="3" name="Group 3"/>
          <p:cNvGrpSpPr/>
          <p:nvPr/>
        </p:nvGrpSpPr>
        <p:grpSpPr>
          <a:xfrm>
            <a:off x="-15529" y="-104172"/>
            <a:ext cx="504849" cy="2041003"/>
            <a:chOff x="0" y="0"/>
            <a:chExt cx="747925" cy="3023707"/>
          </a:xfrm>
        </p:grpSpPr>
        <p:sp>
          <p:nvSpPr>
            <p:cNvPr id="4" name="Freeform 4"/>
            <p:cNvSpPr/>
            <p:nvPr/>
          </p:nvSpPr>
          <p:spPr>
            <a:xfrm>
              <a:off x="0" y="0"/>
              <a:ext cx="747925" cy="3023707"/>
            </a:xfrm>
            <a:custGeom>
              <a:avLst/>
              <a:gdLst/>
              <a:ahLst/>
              <a:cxnLst/>
              <a:rect l="l" t="t" r="r" b="b"/>
              <a:pathLst>
                <a:path w="747925" h="3023707">
                  <a:moveTo>
                    <a:pt x="0" y="0"/>
                  </a:moveTo>
                  <a:lnTo>
                    <a:pt x="747925" y="0"/>
                  </a:lnTo>
                  <a:lnTo>
                    <a:pt x="747925" y="3023707"/>
                  </a:lnTo>
                  <a:lnTo>
                    <a:pt x="0" y="3023707"/>
                  </a:lnTo>
                  <a:close/>
                </a:path>
              </a:pathLst>
            </a:custGeom>
            <a:solidFill>
              <a:srgbClr val="FFFFFF"/>
            </a:solidFill>
          </p:spPr>
        </p:sp>
        <p:sp>
          <p:nvSpPr>
            <p:cNvPr id="5" name="TextBox 5"/>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pic>
        <p:nvPicPr>
          <p:cNvPr id="6" name="Picture 6"/>
          <p:cNvPicPr>
            <a:picLocks noChangeAspect="1"/>
          </p:cNvPicPr>
          <p:nvPr/>
        </p:nvPicPr>
        <p:blipFill>
          <a:blip r:embed="rId4"/>
          <a:srcRect t="9766" r="6213" b="10231"/>
          <a:stretch>
            <a:fillRect/>
          </a:stretch>
        </p:blipFill>
        <p:spPr>
          <a:xfrm>
            <a:off x="571666" y="476841"/>
            <a:ext cx="735370" cy="1285527"/>
          </a:xfrm>
          <a:prstGeom prst="rect">
            <a:avLst/>
          </a:prstGeom>
        </p:spPr>
      </p:pic>
      <p:pic>
        <p:nvPicPr>
          <p:cNvPr id="7" name="Picture 7"/>
          <p:cNvPicPr>
            <a:picLocks noChangeAspect="1"/>
          </p:cNvPicPr>
          <p:nvPr/>
        </p:nvPicPr>
        <p:blipFill>
          <a:blip r:embed="rId5"/>
          <a:srcRect t="9010" r="3129" b="10322"/>
          <a:stretch>
            <a:fillRect/>
          </a:stretch>
        </p:blipFill>
        <p:spPr>
          <a:xfrm>
            <a:off x="1507062" y="476841"/>
            <a:ext cx="682395" cy="1262780"/>
          </a:xfrm>
          <a:prstGeom prst="rect">
            <a:avLst/>
          </a:prstGeom>
        </p:spPr>
      </p:pic>
      <p:pic>
        <p:nvPicPr>
          <p:cNvPr id="8" name="Picture 8"/>
          <p:cNvPicPr>
            <a:picLocks noChangeAspect="1"/>
          </p:cNvPicPr>
          <p:nvPr/>
        </p:nvPicPr>
        <p:blipFill>
          <a:blip r:embed="rId6"/>
          <a:srcRect t="14444" r="20745" b="14444"/>
          <a:stretch>
            <a:fillRect/>
          </a:stretch>
        </p:blipFill>
        <p:spPr>
          <a:xfrm>
            <a:off x="2342942" y="472844"/>
            <a:ext cx="721608" cy="1266776"/>
          </a:xfrm>
          <a:prstGeom prst="rect">
            <a:avLst/>
          </a:prstGeom>
        </p:spPr>
      </p:pic>
      <p:sp>
        <p:nvSpPr>
          <p:cNvPr id="9" name="TextBox 9"/>
          <p:cNvSpPr txBox="1"/>
          <p:nvPr/>
        </p:nvSpPr>
        <p:spPr>
          <a:xfrm rot="-5400000">
            <a:off x="-816592" y="787742"/>
            <a:ext cx="2109483" cy="257175"/>
          </a:xfrm>
          <a:prstGeom prst="rect">
            <a:avLst/>
          </a:prstGeom>
        </p:spPr>
        <p:txBody>
          <a:bodyPr lIns="0" tIns="0" rIns="0" bIns="0" rtlCol="0" anchor="t">
            <a:spAutoFit/>
          </a:bodyPr>
          <a:lstStyle/>
          <a:p>
            <a:pPr algn="ctr">
              <a:lnSpc>
                <a:spcPts val="1088"/>
              </a:lnSpc>
              <a:spcBef>
                <a:spcPct val="0"/>
              </a:spcBef>
            </a:pPr>
            <a:r>
              <a:rPr lang="en-US" sz="907" spc="136">
                <a:solidFill>
                  <a:srgbClr val="004AAD"/>
                </a:solidFill>
                <a:latin typeface="Poppins Bold Italics"/>
              </a:rPr>
              <a:t>LOCALIZACIÓN </a:t>
            </a:r>
          </a:p>
          <a:p>
            <a:pPr algn="ctr">
              <a:lnSpc>
                <a:spcPts val="1088"/>
              </a:lnSpc>
              <a:spcBef>
                <a:spcPct val="0"/>
              </a:spcBef>
            </a:pPr>
            <a:r>
              <a:rPr lang="en-US" sz="907" spc="136">
                <a:solidFill>
                  <a:srgbClr val="004AAD"/>
                </a:solidFill>
                <a:latin typeface="Poppins Bold Italics"/>
              </a:rPr>
              <a:t>GEOGRÁFICA </a:t>
            </a:r>
          </a:p>
        </p:txBody>
      </p:sp>
      <p:sp>
        <p:nvSpPr>
          <p:cNvPr id="10" name="TextBox 10"/>
          <p:cNvSpPr txBox="1"/>
          <p:nvPr/>
        </p:nvSpPr>
        <p:spPr>
          <a:xfrm>
            <a:off x="597531" y="44719"/>
            <a:ext cx="2666956" cy="382363"/>
          </a:xfrm>
          <a:prstGeom prst="rect">
            <a:avLst/>
          </a:prstGeom>
        </p:spPr>
        <p:txBody>
          <a:bodyPr lIns="0" tIns="0" rIns="0" bIns="0" rtlCol="0" anchor="t">
            <a:spAutoFit/>
          </a:bodyPr>
          <a:lstStyle/>
          <a:p>
            <a:pPr>
              <a:lnSpc>
                <a:spcPts val="1032"/>
              </a:lnSpc>
              <a:spcBef>
                <a:spcPct val="0"/>
              </a:spcBef>
            </a:pPr>
            <a:r>
              <a:rPr lang="en-US" sz="860" spc="129">
                <a:solidFill>
                  <a:srgbClr val="FFFFFF"/>
                </a:solidFill>
                <a:latin typeface="Poppins Bold Italics"/>
              </a:rPr>
              <a:t>ESTADO MIRANDA, MUNICIPIO ANDRES BELLO, PARROQUIA SAN JOSÉ URBANIZACIÓN LAS MANUELAS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grpSp>
        <p:nvGrpSpPr>
          <p:cNvPr id="2" name="Group 2"/>
          <p:cNvGrpSpPr/>
          <p:nvPr/>
        </p:nvGrpSpPr>
        <p:grpSpPr>
          <a:xfrm>
            <a:off x="-71641" y="-52437"/>
            <a:ext cx="748970" cy="738436"/>
            <a:chOff x="0" y="0"/>
            <a:chExt cx="812800" cy="801368"/>
          </a:xfrm>
        </p:grpSpPr>
        <p:sp>
          <p:nvSpPr>
            <p:cNvPr id="3" name="Freeform 3"/>
            <p:cNvSpPr/>
            <p:nvPr/>
          </p:nvSpPr>
          <p:spPr>
            <a:xfrm>
              <a:off x="67921" y="0"/>
              <a:ext cx="676959" cy="801368"/>
            </a:xfrm>
            <a:custGeom>
              <a:avLst/>
              <a:gdLst/>
              <a:ahLst/>
              <a:cxnLst/>
              <a:rect l="l" t="t" r="r" b="b"/>
              <a:pathLst>
                <a:path w="676959" h="801368">
                  <a:moveTo>
                    <a:pt x="338479" y="0"/>
                  </a:moveTo>
                  <a:cubicBezTo>
                    <a:pt x="533930" y="33131"/>
                    <a:pt x="676958" y="202445"/>
                    <a:pt x="676958" y="400684"/>
                  </a:cubicBezTo>
                  <a:cubicBezTo>
                    <a:pt x="676958" y="598923"/>
                    <a:pt x="533930" y="768237"/>
                    <a:pt x="338479" y="801368"/>
                  </a:cubicBezTo>
                  <a:cubicBezTo>
                    <a:pt x="143028" y="768237"/>
                    <a:pt x="0" y="598923"/>
                    <a:pt x="0" y="400684"/>
                  </a:cubicBezTo>
                  <a:cubicBezTo>
                    <a:pt x="0" y="202445"/>
                    <a:pt x="143028" y="33131"/>
                    <a:pt x="338479" y="0"/>
                  </a:cubicBezTo>
                  <a:close/>
                </a:path>
              </a:pathLst>
            </a:custGeom>
            <a:solidFill>
              <a:srgbClr val="FFFFFF"/>
            </a:solidFill>
          </p:spPr>
        </p:sp>
        <p:sp>
          <p:nvSpPr>
            <p:cNvPr id="4" name="TextBox 4"/>
            <p:cNvSpPr txBox="1"/>
            <p:nvPr/>
          </p:nvSpPr>
          <p:spPr>
            <a:xfrm>
              <a:off x="76200" y="66675"/>
              <a:ext cx="660400" cy="669925"/>
            </a:xfrm>
            <a:prstGeom prst="rect">
              <a:avLst/>
            </a:prstGeom>
          </p:spPr>
          <p:txBody>
            <a:bodyPr lIns="50800" tIns="50800" rIns="50800" bIns="50800" rtlCol="0" anchor="ctr"/>
            <a:lstStyle/>
            <a:p>
              <a:pPr algn="ctr">
                <a:lnSpc>
                  <a:spcPts val="419"/>
                </a:lnSpc>
                <a:spcBef>
                  <a:spcPct val="0"/>
                </a:spcBef>
              </a:pPr>
              <a:endParaRPr/>
            </a:p>
          </p:txBody>
        </p:sp>
      </p:grpSp>
      <p:pic>
        <p:nvPicPr>
          <p:cNvPr id="5" name="Picture 5"/>
          <p:cNvPicPr>
            <a:picLocks noChangeAspect="1"/>
          </p:cNvPicPr>
          <p:nvPr/>
        </p:nvPicPr>
        <p:blipFill>
          <a:blip r:embed="rId2"/>
          <a:srcRect r="1155" b="2752"/>
          <a:stretch>
            <a:fillRect/>
          </a:stretch>
        </p:blipFill>
        <p:spPr>
          <a:xfrm>
            <a:off x="93112" y="147653"/>
            <a:ext cx="2050381" cy="1637709"/>
          </a:xfrm>
          <a:prstGeom prst="rect">
            <a:avLst/>
          </a:prstGeom>
        </p:spPr>
      </p:pic>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477720" y="147653"/>
            <a:ext cx="83440" cy="1420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902464" y="1035512"/>
            <a:ext cx="83440" cy="142025"/>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244587">
            <a:off x="607459" y="546440"/>
            <a:ext cx="1583028" cy="433354"/>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1014135" y="1284275"/>
            <a:ext cx="1280160" cy="361645"/>
          </a:xfrm>
          <a:prstGeom prst="rect">
            <a:avLst/>
          </a:prstGeom>
        </p:spPr>
      </p:pic>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372833">
            <a:off x="594058" y="27841"/>
            <a:ext cx="1504034" cy="381649"/>
          </a:xfrm>
          <a:prstGeom prst="rect">
            <a:avLst/>
          </a:prstGeom>
        </p:spPr>
      </p:pic>
      <p:sp>
        <p:nvSpPr>
          <p:cNvPr id="11" name="TextBox 11"/>
          <p:cNvSpPr txBox="1"/>
          <p:nvPr/>
        </p:nvSpPr>
        <p:spPr>
          <a:xfrm>
            <a:off x="2228375" y="164356"/>
            <a:ext cx="1268064" cy="108619"/>
          </a:xfrm>
          <a:prstGeom prst="rect">
            <a:avLst/>
          </a:prstGeom>
        </p:spPr>
        <p:txBody>
          <a:bodyPr lIns="0" tIns="0" rIns="0" bIns="0" rtlCol="0" anchor="t">
            <a:spAutoFit/>
          </a:bodyPr>
          <a:lstStyle/>
          <a:p>
            <a:pPr>
              <a:lnSpc>
                <a:spcPts val="866"/>
              </a:lnSpc>
            </a:pPr>
            <a:r>
              <a:rPr lang="en-US" sz="722" spc="108">
                <a:solidFill>
                  <a:srgbClr val="182722"/>
                </a:solidFill>
                <a:latin typeface="Poppins Bold Italics"/>
              </a:rPr>
              <a:t>PLAZA BOLIVAR</a:t>
            </a:r>
          </a:p>
        </p:txBody>
      </p:sp>
      <p:sp>
        <p:nvSpPr>
          <p:cNvPr id="12" name="TextBox 12"/>
          <p:cNvSpPr txBox="1"/>
          <p:nvPr/>
        </p:nvSpPr>
        <p:spPr>
          <a:xfrm>
            <a:off x="2203888" y="600188"/>
            <a:ext cx="1268064" cy="325857"/>
          </a:xfrm>
          <a:prstGeom prst="rect">
            <a:avLst/>
          </a:prstGeom>
        </p:spPr>
        <p:txBody>
          <a:bodyPr lIns="0" tIns="0" rIns="0" bIns="0" rtlCol="0" anchor="t">
            <a:spAutoFit/>
          </a:bodyPr>
          <a:lstStyle/>
          <a:p>
            <a:pPr>
              <a:lnSpc>
                <a:spcPts val="866"/>
              </a:lnSpc>
            </a:pPr>
            <a:r>
              <a:rPr lang="en-US" sz="722" spc="108">
                <a:solidFill>
                  <a:srgbClr val="182722"/>
                </a:solidFill>
                <a:latin typeface="Poppins Bold Italics"/>
              </a:rPr>
              <a:t>ENTRADA DE LA</a:t>
            </a:r>
          </a:p>
          <a:p>
            <a:pPr>
              <a:lnSpc>
                <a:spcPts val="866"/>
              </a:lnSpc>
            </a:pPr>
            <a:r>
              <a:rPr lang="en-US" sz="722" spc="108">
                <a:solidFill>
                  <a:srgbClr val="182722"/>
                </a:solidFill>
                <a:latin typeface="Poppins Bold Italics"/>
              </a:rPr>
              <a:t>URBANIZACION </a:t>
            </a:r>
          </a:p>
          <a:p>
            <a:pPr>
              <a:lnSpc>
                <a:spcPts val="866"/>
              </a:lnSpc>
            </a:pPr>
            <a:r>
              <a:rPr lang="en-US" sz="722" spc="108">
                <a:solidFill>
                  <a:srgbClr val="182722"/>
                </a:solidFill>
                <a:latin typeface="Poppins Bold Italics"/>
              </a:rPr>
              <a:t>LAS MANUELAS</a:t>
            </a:r>
          </a:p>
        </p:txBody>
      </p:sp>
      <p:grpSp>
        <p:nvGrpSpPr>
          <p:cNvPr id="13" name="Group 13"/>
          <p:cNvGrpSpPr/>
          <p:nvPr/>
        </p:nvGrpSpPr>
        <p:grpSpPr>
          <a:xfrm>
            <a:off x="2487922" y="1177538"/>
            <a:ext cx="854012" cy="842001"/>
            <a:chOff x="0" y="0"/>
            <a:chExt cx="812800" cy="801368"/>
          </a:xfrm>
        </p:grpSpPr>
        <p:sp>
          <p:nvSpPr>
            <p:cNvPr id="14" name="Freeform 14"/>
            <p:cNvSpPr/>
            <p:nvPr/>
          </p:nvSpPr>
          <p:spPr>
            <a:xfrm>
              <a:off x="67921" y="0"/>
              <a:ext cx="676959" cy="801368"/>
            </a:xfrm>
            <a:custGeom>
              <a:avLst/>
              <a:gdLst/>
              <a:ahLst/>
              <a:cxnLst/>
              <a:rect l="l" t="t" r="r" b="b"/>
              <a:pathLst>
                <a:path w="676959" h="801368">
                  <a:moveTo>
                    <a:pt x="338479" y="0"/>
                  </a:moveTo>
                  <a:cubicBezTo>
                    <a:pt x="533930" y="33131"/>
                    <a:pt x="676958" y="202445"/>
                    <a:pt x="676958" y="400684"/>
                  </a:cubicBezTo>
                  <a:cubicBezTo>
                    <a:pt x="676958" y="598923"/>
                    <a:pt x="533930" y="768237"/>
                    <a:pt x="338479" y="801368"/>
                  </a:cubicBezTo>
                  <a:cubicBezTo>
                    <a:pt x="143028" y="768237"/>
                    <a:pt x="0" y="598923"/>
                    <a:pt x="0" y="400684"/>
                  </a:cubicBezTo>
                  <a:cubicBezTo>
                    <a:pt x="0" y="202445"/>
                    <a:pt x="143028" y="33131"/>
                    <a:pt x="338479" y="0"/>
                  </a:cubicBezTo>
                  <a:close/>
                </a:path>
              </a:pathLst>
            </a:custGeom>
            <a:solidFill>
              <a:srgbClr val="FFFFFF"/>
            </a:solidFill>
          </p:spPr>
        </p:sp>
        <p:sp>
          <p:nvSpPr>
            <p:cNvPr id="15" name="TextBox 15"/>
            <p:cNvSpPr txBox="1"/>
            <p:nvPr/>
          </p:nvSpPr>
          <p:spPr>
            <a:xfrm>
              <a:off x="76200" y="66675"/>
              <a:ext cx="660400" cy="669925"/>
            </a:xfrm>
            <a:prstGeom prst="rect">
              <a:avLst/>
            </a:prstGeom>
          </p:spPr>
          <p:txBody>
            <a:bodyPr lIns="50800" tIns="50800" rIns="50800" bIns="50800" rtlCol="0" anchor="ctr"/>
            <a:lstStyle/>
            <a:p>
              <a:pPr algn="ctr">
                <a:lnSpc>
                  <a:spcPts val="419"/>
                </a:lnSpc>
                <a:spcBef>
                  <a:spcPct val="0"/>
                </a:spcBef>
              </a:pPr>
              <a:endParaRPr/>
            </a:p>
          </p:txBody>
        </p:sp>
      </p:grpSp>
      <p:sp>
        <p:nvSpPr>
          <p:cNvPr id="16" name="TextBox 16"/>
          <p:cNvSpPr txBox="1"/>
          <p:nvPr/>
        </p:nvSpPr>
        <p:spPr>
          <a:xfrm>
            <a:off x="2143493" y="1168847"/>
            <a:ext cx="1268064" cy="217238"/>
          </a:xfrm>
          <a:prstGeom prst="rect">
            <a:avLst/>
          </a:prstGeom>
        </p:spPr>
        <p:txBody>
          <a:bodyPr lIns="0" tIns="0" rIns="0" bIns="0" rtlCol="0" anchor="t">
            <a:spAutoFit/>
          </a:bodyPr>
          <a:lstStyle/>
          <a:p>
            <a:pPr>
              <a:lnSpc>
                <a:spcPts val="866"/>
              </a:lnSpc>
            </a:pPr>
            <a:r>
              <a:rPr lang="en-US" sz="722" spc="108" dirty="0">
                <a:solidFill>
                  <a:srgbClr val="182722"/>
                </a:solidFill>
                <a:latin typeface="Poppins Bold Italics"/>
              </a:rPr>
              <a:t>SEDE DEL NUCLEO</a:t>
            </a:r>
          </a:p>
          <a:p>
            <a:pPr>
              <a:lnSpc>
                <a:spcPts val="866"/>
              </a:lnSpc>
            </a:pPr>
            <a:r>
              <a:rPr lang="en-US" sz="722" spc="108" dirty="0">
                <a:solidFill>
                  <a:srgbClr val="182722"/>
                </a:solidFill>
                <a:latin typeface="Poppins Bold Italics"/>
              </a:rPr>
              <a:t>SAN JOSE</a:t>
            </a:r>
          </a:p>
        </p:txBody>
      </p:sp>
      <p:sp>
        <p:nvSpPr>
          <p:cNvPr id="17" name="AutoShape 17"/>
          <p:cNvSpPr/>
          <p:nvPr/>
        </p:nvSpPr>
        <p:spPr>
          <a:xfrm>
            <a:off x="2246483" y="1565200"/>
            <a:ext cx="771037" cy="0"/>
          </a:xfrm>
          <a:prstGeom prst="line">
            <a:avLst/>
          </a:prstGeom>
          <a:ln w="19050" cap="flat">
            <a:solidFill>
              <a:srgbClr val="182722"/>
            </a:solidFill>
            <a:prstDash val="solid"/>
            <a:headEnd type="none" w="sm" len="sm"/>
            <a:tailEnd type="none" w="sm" len="sm"/>
          </a:ln>
        </p:spPr>
      </p:sp>
      <p:sp>
        <p:nvSpPr>
          <p:cNvPr id="18" name="AutoShape 18"/>
          <p:cNvSpPr/>
          <p:nvPr/>
        </p:nvSpPr>
        <p:spPr>
          <a:xfrm>
            <a:off x="2429363" y="1650683"/>
            <a:ext cx="771037" cy="0"/>
          </a:xfrm>
          <a:prstGeom prst="line">
            <a:avLst/>
          </a:prstGeom>
          <a:ln w="19050" cap="flat">
            <a:solidFill>
              <a:srgbClr val="182722"/>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9"/>
                                        </p:tgtEl>
                                      </p:cBhvr>
                                    </p:animEffect>
                                    <p:animScale>
                                      <p:cBhvr>
                                        <p:cTn id="15" dur="250" autoRev="1" fill="hold"/>
                                        <p:tgtEl>
                                          <p:spTgt spid="9"/>
                                        </p:tgtEl>
                                      </p:cBhvr>
                                      <p:by x="105000" y="105000"/>
                                    </p:animScale>
                                  </p:childTnLst>
                                </p:cTn>
                              </p:par>
                            </p:childTnLst>
                          </p:cTn>
                        </p:par>
                        <p:par>
                          <p:cTn id="16" fill="hold">
                            <p:stCondLst>
                              <p:cond delay="1500"/>
                            </p:stCondLst>
                            <p:childTnLst>
                              <p:par>
                                <p:cTn id="17" presetID="6" presetClass="emph" presetSubtype="0" fill="hold" nodeType="afterEffect">
                                  <p:stCondLst>
                                    <p:cond delay="0"/>
                                  </p:stCondLst>
                                  <p:childTnLst>
                                    <p:animScale>
                                      <p:cBhvr>
                                        <p:cTn id="18" dur="1500" fill="hold"/>
                                        <p:tgtEl>
                                          <p:spTgt spid="6"/>
                                        </p:tgtEl>
                                      </p:cBhvr>
                                      <p:by x="150000" y="150000"/>
                                    </p:animScale>
                                  </p:childTnLst>
                                </p:cTn>
                              </p:par>
                              <p:par>
                                <p:cTn id="19" presetID="6" presetClass="emph" presetSubtype="0" fill="hold" nodeType="withEffect">
                                  <p:stCondLst>
                                    <p:cond delay="0"/>
                                  </p:stCondLst>
                                  <p:childTnLst>
                                    <p:animScale>
                                      <p:cBhvr>
                                        <p:cTn id="20" dur="15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8B6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421801" y="949317"/>
            <a:ext cx="1070098" cy="1070098"/>
          </a:xfrm>
          <a:prstGeom prst="rect">
            <a:avLst/>
          </a:prstGeom>
        </p:spPr>
      </p:pic>
      <p:grpSp>
        <p:nvGrpSpPr>
          <p:cNvPr id="3" name="Group 3"/>
          <p:cNvGrpSpPr/>
          <p:nvPr/>
        </p:nvGrpSpPr>
        <p:grpSpPr>
          <a:xfrm>
            <a:off x="1391741" y="0"/>
            <a:ext cx="1808660" cy="1898634"/>
            <a:chOff x="0" y="0"/>
            <a:chExt cx="2908656" cy="2812791"/>
          </a:xfrm>
        </p:grpSpPr>
        <p:sp>
          <p:nvSpPr>
            <p:cNvPr id="4" name="Freeform 4"/>
            <p:cNvSpPr/>
            <p:nvPr/>
          </p:nvSpPr>
          <p:spPr>
            <a:xfrm>
              <a:off x="0" y="0"/>
              <a:ext cx="2908656" cy="2812791"/>
            </a:xfrm>
            <a:custGeom>
              <a:avLst/>
              <a:gdLst/>
              <a:ahLst/>
              <a:cxnLst/>
              <a:rect l="l" t="t" r="r" b="b"/>
              <a:pathLst>
                <a:path w="2908656" h="2812791">
                  <a:moveTo>
                    <a:pt x="0" y="0"/>
                  </a:moveTo>
                  <a:lnTo>
                    <a:pt x="2908656" y="0"/>
                  </a:lnTo>
                  <a:lnTo>
                    <a:pt x="2908656" y="2812791"/>
                  </a:lnTo>
                  <a:lnTo>
                    <a:pt x="0" y="2812791"/>
                  </a:lnTo>
                  <a:close/>
                </a:path>
              </a:pathLst>
            </a:custGeom>
            <a:solidFill>
              <a:srgbClr val="004AAD"/>
            </a:solidFill>
          </p:spPr>
        </p:sp>
        <p:sp>
          <p:nvSpPr>
            <p:cNvPr id="5" name="TextBox 5"/>
            <p:cNvSpPr txBox="1"/>
            <p:nvPr/>
          </p:nvSpPr>
          <p:spPr>
            <a:xfrm>
              <a:off x="0" y="-9525"/>
              <a:ext cx="812800" cy="822325"/>
            </a:xfrm>
            <a:prstGeom prst="rect">
              <a:avLst/>
            </a:prstGeom>
          </p:spPr>
          <p:txBody>
            <a:bodyPr lIns="50800" tIns="50800" rIns="50800" bIns="50800" rtlCol="0" anchor="ctr"/>
            <a:lstStyle/>
            <a:p>
              <a:pPr algn="ctr">
                <a:lnSpc>
                  <a:spcPts val="419"/>
                </a:lnSpc>
                <a:spcBef>
                  <a:spcPct val="0"/>
                </a:spcBef>
              </a:pPr>
              <a:endParaRP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2362200" y="1037325"/>
            <a:ext cx="1070098" cy="1070098"/>
          </a:xfrm>
          <a:prstGeom prst="rect">
            <a:avLst/>
          </a:prstGeom>
        </p:spPr>
      </p:pic>
      <p:grpSp>
        <p:nvGrpSpPr>
          <p:cNvPr id="7" name="Group 7"/>
          <p:cNvGrpSpPr/>
          <p:nvPr/>
        </p:nvGrpSpPr>
        <p:grpSpPr>
          <a:xfrm>
            <a:off x="3017520" y="814051"/>
            <a:ext cx="109480" cy="930580"/>
            <a:chOff x="0" y="0"/>
            <a:chExt cx="145973" cy="1240773"/>
          </a:xfrm>
        </p:grpSpPr>
        <p:sp>
          <p:nvSpPr>
            <p:cNvPr id="8" name="AutoShape 8"/>
            <p:cNvSpPr/>
            <p:nvPr/>
          </p:nvSpPr>
          <p:spPr>
            <a:xfrm>
              <a:off x="0" y="145973"/>
              <a:ext cx="24329" cy="1094800"/>
            </a:xfrm>
            <a:prstGeom prst="rect">
              <a:avLst/>
            </a:prstGeom>
            <a:solidFill>
              <a:srgbClr val="050707"/>
            </a:solidFill>
          </p:spPr>
        </p:sp>
        <p:sp>
          <p:nvSpPr>
            <p:cNvPr id="9" name="AutoShape 9"/>
            <p:cNvSpPr/>
            <p:nvPr/>
          </p:nvSpPr>
          <p:spPr>
            <a:xfrm>
              <a:off x="121644" y="0"/>
              <a:ext cx="24329" cy="1094800"/>
            </a:xfrm>
            <a:prstGeom prst="rect">
              <a:avLst/>
            </a:prstGeom>
            <a:solidFill>
              <a:srgbClr val="050707"/>
            </a:solidFill>
          </p:spPr>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9743864">
            <a:off x="-69804" y="-131994"/>
            <a:ext cx="1070098" cy="1070098"/>
          </a:xfrm>
          <a:prstGeom prst="rect">
            <a:avLst/>
          </a:prstGeom>
        </p:spPr>
      </p:pic>
      <p:pic>
        <p:nvPicPr>
          <p:cNvPr id="11" name="Picture 11"/>
          <p:cNvPicPr>
            <a:picLocks noChangeAspect="1"/>
          </p:cNvPicPr>
          <p:nvPr/>
        </p:nvPicPr>
        <p:blipFill>
          <a:blip r:embed="rId6"/>
          <a:srcRect l="25192" r="19566"/>
          <a:stretch>
            <a:fillRect/>
          </a:stretch>
        </p:blipFill>
        <p:spPr>
          <a:xfrm>
            <a:off x="139329" y="25372"/>
            <a:ext cx="1113244" cy="1344163"/>
          </a:xfrm>
          <a:prstGeom prst="rect">
            <a:avLst/>
          </a:prstGeom>
        </p:spPr>
      </p:pic>
      <p:pic>
        <p:nvPicPr>
          <p:cNvPr id="12" name="Picture 1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1438254" y="511186"/>
            <a:ext cx="593692" cy="332467"/>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2493064" y="428625"/>
            <a:ext cx="243882" cy="350651"/>
          </a:xfrm>
          <a:prstGeom prst="rect">
            <a:avLst/>
          </a:prstGeom>
        </p:spPr>
      </p:pic>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2713056" y="463401"/>
            <a:ext cx="243882" cy="350651"/>
          </a:xfrm>
          <a:prstGeom prst="rect">
            <a:avLst/>
          </a:prstGeom>
        </p:spPr>
      </p:pic>
      <p:pic>
        <p:nvPicPr>
          <p:cNvPr id="15" name="Picture 15"/>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1953037" y="1014412"/>
            <a:ext cx="552312" cy="400677"/>
          </a:xfrm>
          <a:prstGeom prst="rect">
            <a:avLst/>
          </a:prstGeom>
        </p:spPr>
      </p:pic>
      <p:pic>
        <p:nvPicPr>
          <p:cNvPr id="16" name="Picture 16"/>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8741532">
            <a:off x="1830391" y="383237"/>
            <a:ext cx="300086" cy="90776"/>
          </a:xfrm>
          <a:prstGeom prst="rect">
            <a:avLst/>
          </a:prstGeom>
        </p:spPr>
      </p:pic>
      <p:sp>
        <p:nvSpPr>
          <p:cNvPr id="17" name="TextBox 17"/>
          <p:cNvSpPr txBox="1"/>
          <p:nvPr/>
        </p:nvSpPr>
        <p:spPr>
          <a:xfrm>
            <a:off x="0" y="1412969"/>
            <a:ext cx="1391740" cy="397820"/>
          </a:xfrm>
          <a:prstGeom prst="rect">
            <a:avLst/>
          </a:prstGeom>
        </p:spPr>
        <p:txBody>
          <a:bodyPr lIns="0" tIns="0" rIns="0" bIns="0" rtlCol="0" anchor="t">
            <a:spAutoFit/>
          </a:bodyPr>
          <a:lstStyle/>
          <a:p>
            <a:pPr algn="ctr">
              <a:lnSpc>
                <a:spcPts val="536"/>
              </a:lnSpc>
              <a:spcBef>
                <a:spcPct val="0"/>
              </a:spcBef>
            </a:pPr>
            <a:r>
              <a:rPr lang="en-US" sz="447" spc="67" dirty="0">
                <a:solidFill>
                  <a:srgbClr val="FFFFFF"/>
                </a:solidFill>
                <a:latin typeface="Poppins Bold Italics"/>
              </a:rPr>
              <a:t>MAESTRO JOSÉ ANTONIO ABREU (MÚSICO, COMPOSITOR, DIRECTOR DE ORQUESTA, GERENTE CULTURAL, SERVIDOR PÚBLICO Y MAESTRO DE VARIAS GENERACIONES DE MÚSICOS VENEZOLANO)</a:t>
            </a:r>
          </a:p>
        </p:txBody>
      </p:sp>
      <p:sp>
        <p:nvSpPr>
          <p:cNvPr id="18" name="TextBox 18"/>
          <p:cNvSpPr txBox="1"/>
          <p:nvPr/>
        </p:nvSpPr>
        <p:spPr>
          <a:xfrm>
            <a:off x="1700375" y="102768"/>
            <a:ext cx="1036571" cy="325857"/>
          </a:xfrm>
          <a:prstGeom prst="rect">
            <a:avLst/>
          </a:prstGeom>
        </p:spPr>
        <p:txBody>
          <a:bodyPr lIns="0" tIns="0" rIns="0" bIns="0" rtlCol="0" anchor="t">
            <a:spAutoFit/>
          </a:bodyPr>
          <a:lstStyle/>
          <a:p>
            <a:pPr>
              <a:lnSpc>
                <a:spcPts val="866"/>
              </a:lnSpc>
            </a:pPr>
            <a:r>
              <a:rPr lang="en-US" sz="722" spc="108" dirty="0">
                <a:solidFill>
                  <a:srgbClr val="FFFFFF"/>
                </a:solidFill>
                <a:latin typeface="Poppins Bold Italics"/>
              </a:rPr>
              <a:t>EL SUEÑO INICIAL</a:t>
            </a:r>
          </a:p>
          <a:p>
            <a:pPr>
              <a:lnSpc>
                <a:spcPts val="866"/>
              </a:lnSpc>
            </a:pPr>
            <a:r>
              <a:rPr lang="en-US" sz="722" spc="108" dirty="0">
                <a:solidFill>
                  <a:srgbClr val="FFFFFF"/>
                </a:solidFill>
                <a:latin typeface="Poppins Bold Italics"/>
              </a:rPr>
              <a:t>   (EL SISTEMA)</a:t>
            </a:r>
          </a:p>
          <a:p>
            <a:pPr>
              <a:lnSpc>
                <a:spcPts val="866"/>
              </a:lnSpc>
            </a:pPr>
            <a:endParaRPr lang="en-US" sz="722" spc="108" dirty="0">
              <a:solidFill>
                <a:srgbClr val="FFFFFF"/>
              </a:solidFill>
              <a:latin typeface="Poppins Bold Italics"/>
            </a:endParaRPr>
          </a:p>
        </p:txBody>
      </p:sp>
      <p:sp>
        <p:nvSpPr>
          <p:cNvPr id="19" name="TextBox 19"/>
          <p:cNvSpPr txBox="1"/>
          <p:nvPr/>
        </p:nvSpPr>
        <p:spPr>
          <a:xfrm>
            <a:off x="1447714" y="874830"/>
            <a:ext cx="505322" cy="200025"/>
          </a:xfrm>
          <a:prstGeom prst="rect">
            <a:avLst/>
          </a:prstGeom>
        </p:spPr>
        <p:txBody>
          <a:bodyPr lIns="0" tIns="0" rIns="0" bIns="0" rtlCol="0" anchor="t">
            <a:spAutoFit/>
          </a:bodyPr>
          <a:lstStyle/>
          <a:p>
            <a:pPr marL="0" lvl="0" indent="0" algn="ctr">
              <a:lnSpc>
                <a:spcPts val="536"/>
              </a:lnSpc>
              <a:spcBef>
                <a:spcPct val="0"/>
              </a:spcBef>
            </a:pPr>
            <a:r>
              <a:rPr lang="en-US" sz="447" u="none" spc="67" dirty="0">
                <a:solidFill>
                  <a:srgbClr val="FFFFFF"/>
                </a:solidFill>
                <a:latin typeface="Poppins Bold Italics"/>
              </a:rPr>
              <a:t>FORMAR UNA ORQUESTA JUVENIL </a:t>
            </a:r>
          </a:p>
        </p:txBody>
      </p:sp>
      <p:sp>
        <p:nvSpPr>
          <p:cNvPr id="20" name="TextBox 20"/>
          <p:cNvSpPr txBox="1"/>
          <p:nvPr/>
        </p:nvSpPr>
        <p:spPr>
          <a:xfrm>
            <a:off x="2299801" y="815605"/>
            <a:ext cx="891390" cy="200025"/>
          </a:xfrm>
          <a:prstGeom prst="rect">
            <a:avLst/>
          </a:prstGeom>
        </p:spPr>
        <p:txBody>
          <a:bodyPr lIns="0" tIns="0" rIns="0" bIns="0" rtlCol="0" anchor="t">
            <a:spAutoFit/>
          </a:bodyPr>
          <a:lstStyle/>
          <a:p>
            <a:pPr marL="0" lvl="0" indent="0" algn="ctr">
              <a:lnSpc>
                <a:spcPts val="536"/>
              </a:lnSpc>
              <a:spcBef>
                <a:spcPct val="0"/>
              </a:spcBef>
            </a:pPr>
            <a:r>
              <a:rPr lang="en-US" sz="447" u="none" spc="67" dirty="0">
                <a:solidFill>
                  <a:srgbClr val="FFFFFF"/>
                </a:solidFill>
                <a:latin typeface="Poppins Bold Italics"/>
              </a:rPr>
              <a:t>TRANSFORMAR LA EDUCACIÓN MUSICAL EN EL PAÍS </a:t>
            </a:r>
          </a:p>
        </p:txBody>
      </p:sp>
      <p:sp>
        <p:nvSpPr>
          <p:cNvPr id="21" name="TextBox 21"/>
          <p:cNvSpPr txBox="1"/>
          <p:nvPr/>
        </p:nvSpPr>
        <p:spPr>
          <a:xfrm>
            <a:off x="1912655" y="1412969"/>
            <a:ext cx="623377" cy="267532"/>
          </a:xfrm>
          <a:prstGeom prst="rect">
            <a:avLst/>
          </a:prstGeom>
        </p:spPr>
        <p:txBody>
          <a:bodyPr lIns="0" tIns="0" rIns="0" bIns="0" rtlCol="0" anchor="t">
            <a:spAutoFit/>
          </a:bodyPr>
          <a:lstStyle/>
          <a:p>
            <a:pPr marL="0" lvl="0" indent="0" algn="ctr">
              <a:lnSpc>
                <a:spcPts val="536"/>
              </a:lnSpc>
              <a:spcBef>
                <a:spcPct val="0"/>
              </a:spcBef>
            </a:pPr>
            <a:r>
              <a:rPr lang="en-US" sz="447" u="none" spc="67" dirty="0">
                <a:solidFill>
                  <a:srgbClr val="FFFFFF"/>
                </a:solidFill>
                <a:latin typeface="Poppins Bold Italics"/>
              </a:rPr>
              <a:t>CREAR UN GRAN MOVIMIENTO CON IDENTIDAD VENEZOLANA </a:t>
            </a:r>
          </a:p>
        </p:txBody>
      </p:sp>
      <p:pic>
        <p:nvPicPr>
          <p:cNvPr id="22" name="Picture 22"/>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5273798">
            <a:off x="2025526" y="607582"/>
            <a:ext cx="407332" cy="123218"/>
          </a:xfrm>
          <a:prstGeom prst="rect">
            <a:avLst/>
          </a:prstGeom>
        </p:spPr>
      </p:pic>
      <p:pic>
        <p:nvPicPr>
          <p:cNvPr id="23" name="Picture 23"/>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1801569">
            <a:off x="2260447" y="387383"/>
            <a:ext cx="351541" cy="1063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par>
                          <p:cTn id="40" fill="hold">
                            <p:stCondLst>
                              <p:cond delay="3000"/>
                            </p:stCondLst>
                            <p:childTnLst>
                              <p:par>
                                <p:cTn id="41" presetID="2" presetClass="entr" presetSubtype="4"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par>
                          <p:cTn id="45" fill="hold">
                            <p:stCondLst>
                              <p:cond delay="3500"/>
                            </p:stCondLst>
                            <p:childTnLst>
                              <p:par>
                                <p:cTn id="46" presetID="2" presetClass="entr" presetSubtype="4"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par>
                          <p:cTn id="50" fill="hold">
                            <p:stCondLst>
                              <p:cond delay="4000"/>
                            </p:stCondLst>
                            <p:childTnLst>
                              <p:par>
                                <p:cTn id="51" presetID="2" presetClass="entr" presetSubtype="4" fill="hold" nodeType="after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childTnLst>
                          </p:cTn>
                        </p:par>
                        <p:par>
                          <p:cTn id="59" fill="hold">
                            <p:stCondLst>
                              <p:cond delay="4500"/>
                            </p:stCondLst>
                            <p:childTnLst>
                              <p:par>
                                <p:cTn id="60" presetID="32" presetClass="emph" presetSubtype="0" fill="hold" nodeType="afterEffect">
                                  <p:stCondLst>
                                    <p:cond delay="0"/>
                                  </p:stCondLst>
                                  <p:childTnLst>
                                    <p:animRot by="120000">
                                      <p:cBhvr>
                                        <p:cTn id="61" dur="100" fill="hold">
                                          <p:stCondLst>
                                            <p:cond delay="0"/>
                                          </p:stCondLst>
                                        </p:cTn>
                                        <p:tgtEl>
                                          <p:spTgt spid="16"/>
                                        </p:tgtEl>
                                        <p:attrNameLst>
                                          <p:attrName>r</p:attrName>
                                        </p:attrNameLst>
                                      </p:cBhvr>
                                    </p:animRot>
                                    <p:animRot by="-240000">
                                      <p:cBhvr>
                                        <p:cTn id="62" dur="200" fill="hold">
                                          <p:stCondLst>
                                            <p:cond delay="200"/>
                                          </p:stCondLst>
                                        </p:cTn>
                                        <p:tgtEl>
                                          <p:spTgt spid="16"/>
                                        </p:tgtEl>
                                        <p:attrNameLst>
                                          <p:attrName>r</p:attrName>
                                        </p:attrNameLst>
                                      </p:cBhvr>
                                    </p:animRot>
                                    <p:animRot by="240000">
                                      <p:cBhvr>
                                        <p:cTn id="63" dur="200" fill="hold">
                                          <p:stCondLst>
                                            <p:cond delay="400"/>
                                          </p:stCondLst>
                                        </p:cTn>
                                        <p:tgtEl>
                                          <p:spTgt spid="16"/>
                                        </p:tgtEl>
                                        <p:attrNameLst>
                                          <p:attrName>r</p:attrName>
                                        </p:attrNameLst>
                                      </p:cBhvr>
                                    </p:animRot>
                                    <p:animRot by="-240000">
                                      <p:cBhvr>
                                        <p:cTn id="64" dur="200" fill="hold">
                                          <p:stCondLst>
                                            <p:cond delay="600"/>
                                          </p:stCondLst>
                                        </p:cTn>
                                        <p:tgtEl>
                                          <p:spTgt spid="16"/>
                                        </p:tgtEl>
                                        <p:attrNameLst>
                                          <p:attrName>r</p:attrName>
                                        </p:attrNameLst>
                                      </p:cBhvr>
                                    </p:animRot>
                                    <p:animRot by="120000">
                                      <p:cBhvr>
                                        <p:cTn id="65" dur="200" fill="hold">
                                          <p:stCondLst>
                                            <p:cond delay="800"/>
                                          </p:stCondLst>
                                        </p:cTn>
                                        <p:tgtEl>
                                          <p:spTgt spid="16"/>
                                        </p:tgtEl>
                                        <p:attrNameLst>
                                          <p:attrName>r</p:attrName>
                                        </p:attrNameLst>
                                      </p:cBhvr>
                                    </p:animRot>
                                  </p:childTnLst>
                                </p:cTn>
                              </p:par>
                              <p:par>
                                <p:cTn id="66" presetID="32" presetClass="emph" presetSubtype="0" fill="hold" nodeType="withEffect">
                                  <p:stCondLst>
                                    <p:cond delay="0"/>
                                  </p:stCondLst>
                                  <p:childTnLst>
                                    <p:animRot by="120000">
                                      <p:cBhvr>
                                        <p:cTn id="67" dur="100" fill="hold">
                                          <p:stCondLst>
                                            <p:cond delay="0"/>
                                          </p:stCondLst>
                                        </p:cTn>
                                        <p:tgtEl>
                                          <p:spTgt spid="22"/>
                                        </p:tgtEl>
                                        <p:attrNameLst>
                                          <p:attrName>r</p:attrName>
                                        </p:attrNameLst>
                                      </p:cBhvr>
                                    </p:animRot>
                                    <p:animRot by="-240000">
                                      <p:cBhvr>
                                        <p:cTn id="68" dur="200" fill="hold">
                                          <p:stCondLst>
                                            <p:cond delay="200"/>
                                          </p:stCondLst>
                                        </p:cTn>
                                        <p:tgtEl>
                                          <p:spTgt spid="22"/>
                                        </p:tgtEl>
                                        <p:attrNameLst>
                                          <p:attrName>r</p:attrName>
                                        </p:attrNameLst>
                                      </p:cBhvr>
                                    </p:animRot>
                                    <p:animRot by="240000">
                                      <p:cBhvr>
                                        <p:cTn id="69" dur="200" fill="hold">
                                          <p:stCondLst>
                                            <p:cond delay="400"/>
                                          </p:stCondLst>
                                        </p:cTn>
                                        <p:tgtEl>
                                          <p:spTgt spid="22"/>
                                        </p:tgtEl>
                                        <p:attrNameLst>
                                          <p:attrName>r</p:attrName>
                                        </p:attrNameLst>
                                      </p:cBhvr>
                                    </p:animRot>
                                    <p:animRot by="-240000">
                                      <p:cBhvr>
                                        <p:cTn id="70" dur="200" fill="hold">
                                          <p:stCondLst>
                                            <p:cond delay="600"/>
                                          </p:stCondLst>
                                        </p:cTn>
                                        <p:tgtEl>
                                          <p:spTgt spid="22"/>
                                        </p:tgtEl>
                                        <p:attrNameLst>
                                          <p:attrName>r</p:attrName>
                                        </p:attrNameLst>
                                      </p:cBhvr>
                                    </p:animRot>
                                    <p:animRot by="120000">
                                      <p:cBhvr>
                                        <p:cTn id="71" dur="200" fill="hold">
                                          <p:stCondLst>
                                            <p:cond delay="800"/>
                                          </p:stCondLst>
                                        </p:cTn>
                                        <p:tgtEl>
                                          <p:spTgt spid="22"/>
                                        </p:tgtEl>
                                        <p:attrNameLst>
                                          <p:attrName>r</p:attrName>
                                        </p:attrNameLst>
                                      </p:cBhvr>
                                    </p:animRot>
                                  </p:childTnLst>
                                </p:cTn>
                              </p:par>
                              <p:par>
                                <p:cTn id="72" presetID="32" presetClass="emph" presetSubtype="0" fill="hold" nodeType="withEffect">
                                  <p:stCondLst>
                                    <p:cond delay="0"/>
                                  </p:stCondLst>
                                  <p:childTnLst>
                                    <p:animRot by="120000">
                                      <p:cBhvr>
                                        <p:cTn id="73" dur="100" fill="hold">
                                          <p:stCondLst>
                                            <p:cond delay="0"/>
                                          </p:stCondLst>
                                        </p:cTn>
                                        <p:tgtEl>
                                          <p:spTgt spid="23"/>
                                        </p:tgtEl>
                                        <p:attrNameLst>
                                          <p:attrName>r</p:attrName>
                                        </p:attrNameLst>
                                      </p:cBhvr>
                                    </p:animRot>
                                    <p:animRot by="-240000">
                                      <p:cBhvr>
                                        <p:cTn id="74" dur="200" fill="hold">
                                          <p:stCondLst>
                                            <p:cond delay="200"/>
                                          </p:stCondLst>
                                        </p:cTn>
                                        <p:tgtEl>
                                          <p:spTgt spid="23"/>
                                        </p:tgtEl>
                                        <p:attrNameLst>
                                          <p:attrName>r</p:attrName>
                                        </p:attrNameLst>
                                      </p:cBhvr>
                                    </p:animRot>
                                    <p:animRot by="240000">
                                      <p:cBhvr>
                                        <p:cTn id="75" dur="200" fill="hold">
                                          <p:stCondLst>
                                            <p:cond delay="400"/>
                                          </p:stCondLst>
                                        </p:cTn>
                                        <p:tgtEl>
                                          <p:spTgt spid="23"/>
                                        </p:tgtEl>
                                        <p:attrNameLst>
                                          <p:attrName>r</p:attrName>
                                        </p:attrNameLst>
                                      </p:cBhvr>
                                    </p:animRot>
                                    <p:animRot by="-240000">
                                      <p:cBhvr>
                                        <p:cTn id="76" dur="200" fill="hold">
                                          <p:stCondLst>
                                            <p:cond delay="600"/>
                                          </p:stCondLst>
                                        </p:cTn>
                                        <p:tgtEl>
                                          <p:spTgt spid="23"/>
                                        </p:tgtEl>
                                        <p:attrNameLst>
                                          <p:attrName>r</p:attrName>
                                        </p:attrNameLst>
                                      </p:cBhvr>
                                    </p:animRot>
                                    <p:animRot by="120000">
                                      <p:cBhvr>
                                        <p:cTn id="77" dur="200" fill="hold">
                                          <p:stCondLst>
                                            <p:cond delay="80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2357629" y="1043679"/>
            <a:ext cx="1070098" cy="107009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9743864">
            <a:off x="-116475" y="-197959"/>
            <a:ext cx="1070098" cy="1070098"/>
          </a:xfrm>
          <a:prstGeom prst="rect">
            <a:avLst/>
          </a:prstGeom>
        </p:spPr>
      </p:pic>
      <p:grpSp>
        <p:nvGrpSpPr>
          <p:cNvPr id="4" name="Group 4"/>
          <p:cNvGrpSpPr/>
          <p:nvPr/>
        </p:nvGrpSpPr>
        <p:grpSpPr>
          <a:xfrm>
            <a:off x="1600200" y="45913"/>
            <a:ext cx="1460012" cy="1708062"/>
            <a:chOff x="0" y="0"/>
            <a:chExt cx="2162981" cy="2530462"/>
          </a:xfrm>
        </p:grpSpPr>
        <p:sp>
          <p:nvSpPr>
            <p:cNvPr id="5" name="Freeform 5"/>
            <p:cNvSpPr/>
            <p:nvPr/>
          </p:nvSpPr>
          <p:spPr>
            <a:xfrm>
              <a:off x="0" y="0"/>
              <a:ext cx="2162981" cy="2530462"/>
            </a:xfrm>
            <a:custGeom>
              <a:avLst/>
              <a:gdLst/>
              <a:ahLst/>
              <a:cxnLst/>
              <a:rect l="l" t="t" r="r" b="b"/>
              <a:pathLst>
                <a:path w="2162981" h="2530462">
                  <a:moveTo>
                    <a:pt x="0" y="0"/>
                  </a:moveTo>
                  <a:lnTo>
                    <a:pt x="2162981" y="0"/>
                  </a:lnTo>
                  <a:lnTo>
                    <a:pt x="2162981" y="2530462"/>
                  </a:lnTo>
                  <a:lnTo>
                    <a:pt x="0" y="2530462"/>
                  </a:lnTo>
                  <a:close/>
                </a:path>
              </a:pathLst>
            </a:custGeom>
            <a:solidFill>
              <a:srgbClr val="38B6FF"/>
            </a:solidFill>
          </p:spPr>
        </p:sp>
        <p:sp>
          <p:nvSpPr>
            <p:cNvPr id="6" name="TextBox 6"/>
            <p:cNvSpPr txBox="1"/>
            <p:nvPr/>
          </p:nvSpPr>
          <p:spPr>
            <a:xfrm>
              <a:off x="0" y="0"/>
              <a:ext cx="812800" cy="812800"/>
            </a:xfrm>
            <a:prstGeom prst="rect">
              <a:avLst/>
            </a:prstGeom>
          </p:spPr>
          <p:txBody>
            <a:bodyPr lIns="50800" tIns="50800" rIns="50800" bIns="50800" rtlCol="0" anchor="ctr"/>
            <a:lstStyle/>
            <a:p>
              <a:pPr algn="ctr">
                <a:lnSpc>
                  <a:spcPts val="536"/>
                </a:lnSpc>
              </a:pPr>
              <a:endParaRPr/>
            </a:p>
          </p:txBody>
        </p:sp>
      </p:grpSp>
      <p:pic>
        <p:nvPicPr>
          <p:cNvPr id="7" name="Picture 7"/>
          <p:cNvPicPr>
            <a:picLocks noChangeAspect="1"/>
          </p:cNvPicPr>
          <p:nvPr/>
        </p:nvPicPr>
        <p:blipFill>
          <a:blip r:embed="rId6"/>
          <a:srcRect l="2158" t="8850" r="2158"/>
          <a:stretch>
            <a:fillRect/>
          </a:stretch>
        </p:blipFill>
        <p:spPr>
          <a:xfrm>
            <a:off x="1718605" y="922373"/>
            <a:ext cx="1242488" cy="784821"/>
          </a:xfrm>
          <a:prstGeom prst="rect">
            <a:avLst/>
          </a:prstGeom>
        </p:spPr>
      </p:pic>
      <p:grpSp>
        <p:nvGrpSpPr>
          <p:cNvPr id="8" name="Group 8"/>
          <p:cNvGrpSpPr/>
          <p:nvPr/>
        </p:nvGrpSpPr>
        <p:grpSpPr>
          <a:xfrm>
            <a:off x="46299" y="45913"/>
            <a:ext cx="1405167" cy="1119658"/>
            <a:chOff x="0" y="0"/>
            <a:chExt cx="2081728" cy="1658752"/>
          </a:xfrm>
        </p:grpSpPr>
        <p:sp>
          <p:nvSpPr>
            <p:cNvPr id="9" name="Freeform 9"/>
            <p:cNvSpPr/>
            <p:nvPr/>
          </p:nvSpPr>
          <p:spPr>
            <a:xfrm>
              <a:off x="0" y="0"/>
              <a:ext cx="2081728" cy="1658752"/>
            </a:xfrm>
            <a:custGeom>
              <a:avLst/>
              <a:gdLst/>
              <a:ahLst/>
              <a:cxnLst/>
              <a:rect l="l" t="t" r="r" b="b"/>
              <a:pathLst>
                <a:path w="2081728" h="1658752">
                  <a:moveTo>
                    <a:pt x="0" y="0"/>
                  </a:moveTo>
                  <a:lnTo>
                    <a:pt x="2081728" y="0"/>
                  </a:lnTo>
                  <a:lnTo>
                    <a:pt x="2081728" y="1658752"/>
                  </a:lnTo>
                  <a:lnTo>
                    <a:pt x="0" y="1658752"/>
                  </a:lnTo>
                  <a:close/>
                </a:path>
              </a:pathLst>
            </a:custGeom>
            <a:solidFill>
              <a:srgbClr val="38B6FF"/>
            </a:solidFill>
          </p:spPr>
        </p:sp>
        <p:sp>
          <p:nvSpPr>
            <p:cNvPr id="10" name="TextBox 10"/>
            <p:cNvSpPr txBox="1"/>
            <p:nvPr/>
          </p:nvSpPr>
          <p:spPr>
            <a:xfrm>
              <a:off x="0" y="0"/>
              <a:ext cx="812800" cy="812800"/>
            </a:xfrm>
            <a:prstGeom prst="rect">
              <a:avLst/>
            </a:prstGeom>
          </p:spPr>
          <p:txBody>
            <a:bodyPr lIns="50800" tIns="50800" rIns="50800" bIns="50800" rtlCol="0" anchor="ctr"/>
            <a:lstStyle/>
            <a:p>
              <a:pPr algn="ctr">
                <a:lnSpc>
                  <a:spcPts val="536"/>
                </a:lnSpc>
              </a:pPr>
              <a:endParaRPr/>
            </a:p>
          </p:txBody>
        </p:sp>
      </p:grpSp>
      <p:pic>
        <p:nvPicPr>
          <p:cNvPr id="11" name="Picture 11"/>
          <p:cNvPicPr>
            <a:picLocks noChangeAspect="1"/>
          </p:cNvPicPr>
          <p:nvPr/>
        </p:nvPicPr>
        <p:blipFill>
          <a:blip r:embed="rId7"/>
          <a:srcRect/>
          <a:stretch>
            <a:fillRect/>
          </a:stretch>
        </p:blipFill>
        <p:spPr>
          <a:xfrm>
            <a:off x="155298" y="93651"/>
            <a:ext cx="1187168" cy="787983"/>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825321" y="1074855"/>
            <a:ext cx="744550" cy="731520"/>
          </a:xfrm>
          <a:prstGeom prst="rect">
            <a:avLst/>
          </a:prstGeom>
        </p:spPr>
      </p:pic>
      <p:pic>
        <p:nvPicPr>
          <p:cNvPr id="13" name="Picture 13"/>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46299" y="1074855"/>
            <a:ext cx="744550" cy="731520"/>
          </a:xfrm>
          <a:prstGeom prst="rect">
            <a:avLst/>
          </a:prstGeom>
        </p:spPr>
      </p:pic>
      <p:sp>
        <p:nvSpPr>
          <p:cNvPr id="14" name="TextBox 14"/>
          <p:cNvSpPr txBox="1"/>
          <p:nvPr/>
        </p:nvSpPr>
        <p:spPr>
          <a:xfrm>
            <a:off x="46299" y="914400"/>
            <a:ext cx="1405167" cy="188982"/>
          </a:xfrm>
          <a:prstGeom prst="rect">
            <a:avLst/>
          </a:prstGeom>
        </p:spPr>
        <p:txBody>
          <a:bodyPr lIns="0" tIns="0" rIns="0" bIns="0" rtlCol="0" anchor="t">
            <a:spAutoFit/>
          </a:bodyPr>
          <a:lstStyle/>
          <a:p>
            <a:pPr algn="ctr">
              <a:lnSpc>
                <a:spcPts val="501"/>
              </a:lnSpc>
              <a:spcBef>
                <a:spcPct val="0"/>
              </a:spcBef>
            </a:pPr>
            <a:r>
              <a:rPr lang="en-US" sz="417" spc="62" dirty="0">
                <a:solidFill>
                  <a:srgbClr val="FFFFFF"/>
                </a:solidFill>
                <a:latin typeface="Poppins Bold Italics"/>
              </a:rPr>
              <a:t> EL PRIMER ENSAYO GRANDE FUE EL 12 DE FEBRERO DE 1975 EN LA ESCUELA DE MÚSICA JUAN JOSÉ LANDAETA </a:t>
            </a:r>
          </a:p>
        </p:txBody>
      </p:sp>
      <p:sp>
        <p:nvSpPr>
          <p:cNvPr id="15" name="TextBox 15"/>
          <p:cNvSpPr txBox="1"/>
          <p:nvPr/>
        </p:nvSpPr>
        <p:spPr>
          <a:xfrm rot="-81841">
            <a:off x="832451" y="1163611"/>
            <a:ext cx="642810" cy="623168"/>
          </a:xfrm>
          <a:prstGeom prst="rect">
            <a:avLst/>
          </a:prstGeom>
        </p:spPr>
        <p:txBody>
          <a:bodyPr lIns="0" tIns="0" rIns="0" bIns="0" rtlCol="0" anchor="t">
            <a:spAutoFit/>
          </a:bodyPr>
          <a:lstStyle/>
          <a:p>
            <a:pPr marL="111771" lvl="1" indent="-55885" algn="ctr">
              <a:lnSpc>
                <a:spcPts val="621"/>
              </a:lnSpc>
              <a:buFont typeface="Arial"/>
              <a:buChar char="•"/>
            </a:pPr>
            <a:r>
              <a:rPr lang="en-US" sz="517" u="none" spc="77" dirty="0">
                <a:solidFill>
                  <a:srgbClr val="010101"/>
                </a:solidFill>
                <a:latin typeface="Poppins Bold Italics"/>
              </a:rPr>
              <a:t> DEBUTÓ OFICIALMENTE EL 30 DE ABRIL DE 1975 EN LA SEDE DE LA CANCILLERÍA</a:t>
            </a:r>
          </a:p>
        </p:txBody>
      </p:sp>
      <p:sp>
        <p:nvSpPr>
          <p:cNvPr id="16" name="TextBox 16"/>
          <p:cNvSpPr txBox="1"/>
          <p:nvPr/>
        </p:nvSpPr>
        <p:spPr>
          <a:xfrm>
            <a:off x="1600200" y="83456"/>
            <a:ext cx="1460012" cy="805879"/>
          </a:xfrm>
          <a:prstGeom prst="rect">
            <a:avLst/>
          </a:prstGeom>
        </p:spPr>
        <p:txBody>
          <a:bodyPr lIns="0" tIns="0" rIns="0" bIns="0" rtlCol="0" anchor="t">
            <a:spAutoFit/>
          </a:bodyPr>
          <a:lstStyle/>
          <a:p>
            <a:pPr marL="0" lvl="0" indent="0" algn="ctr">
              <a:lnSpc>
                <a:spcPts val="501"/>
              </a:lnSpc>
              <a:spcBef>
                <a:spcPct val="0"/>
              </a:spcBef>
            </a:pPr>
            <a:r>
              <a:rPr lang="en-US" sz="417" spc="62" dirty="0">
                <a:solidFill>
                  <a:srgbClr val="FFFFFF"/>
                </a:solidFill>
                <a:latin typeface="Poppins Bold Italics"/>
              </a:rPr>
              <a:t>TUVO FIGURA LEGAL A PARTIR DE ESE MISMO AÑO Y  </a:t>
            </a:r>
            <a:r>
              <a:rPr lang="en-US" sz="417" u="none" spc="62" dirty="0">
                <a:solidFill>
                  <a:srgbClr val="FFFFFF"/>
                </a:solidFill>
                <a:latin typeface="Poppins Bold Italics"/>
              </a:rPr>
              <a:t>EN 1978, CAMBIÓ SU NOMBRE A ORQUESTA DE LA JUVENTUD VENEZOLANA SIMÓN BOLÍVAR</a:t>
            </a:r>
          </a:p>
          <a:p>
            <a:pPr marL="0" lvl="0" indent="0" algn="ctr">
              <a:lnSpc>
                <a:spcPts val="501"/>
              </a:lnSpc>
              <a:spcBef>
                <a:spcPct val="0"/>
              </a:spcBef>
            </a:pPr>
            <a:r>
              <a:rPr lang="en-US" sz="417" u="none" spc="62" dirty="0">
                <a:solidFill>
                  <a:srgbClr val="FFFFFF"/>
                </a:solidFill>
                <a:latin typeface="Poppins Bold Italics"/>
              </a:rPr>
              <a:t>LA CUAL HA REALIZADO EL MÁS IMPORTANTE PERIPLO DE PRESENTACIONES INTERNACIONALES Y SE HA CONVERTIDO EN LA ORQUESTA CÚSPIDE DE EL SISTEMA Y EMBAJADORA DE LA IDENTIDAD ARTÍSTICA VENEZOLANA OBTENIENDO RECONOCIMIENTOS COMO EL PREMIO INTERNACIONAL DE MÚSICA DE LA UNESCO, ENTRE OTROS.</a:t>
            </a:r>
          </a:p>
        </p:txBody>
      </p:sp>
      <p:sp>
        <p:nvSpPr>
          <p:cNvPr id="17" name="TextBox 17"/>
          <p:cNvSpPr txBox="1"/>
          <p:nvPr/>
        </p:nvSpPr>
        <p:spPr>
          <a:xfrm>
            <a:off x="46299" y="1162622"/>
            <a:ext cx="702583" cy="546463"/>
          </a:xfrm>
          <a:prstGeom prst="rect">
            <a:avLst/>
          </a:prstGeom>
        </p:spPr>
        <p:txBody>
          <a:bodyPr lIns="0" tIns="0" rIns="0" bIns="0" rtlCol="0" anchor="t">
            <a:spAutoFit/>
          </a:bodyPr>
          <a:lstStyle/>
          <a:p>
            <a:pPr marL="111771" lvl="1" indent="-55885" algn="ctr">
              <a:lnSpc>
                <a:spcPts val="621"/>
              </a:lnSpc>
              <a:buFont typeface="Arial"/>
              <a:buChar char="•"/>
            </a:pPr>
            <a:r>
              <a:rPr lang="en-US" sz="517" u="none" spc="77" dirty="0">
                <a:solidFill>
                  <a:srgbClr val="010101"/>
                </a:solidFill>
                <a:latin typeface="Poppins Bold Italics"/>
              </a:rPr>
              <a:t>ARAGUA, LARA, TÁCHIRA, TRUJILLO, ZULIA, CARABOBO Y CARACAS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17"/>
                                        </p:tgtEl>
                                        <p:attrNameLst>
                                          <p:attrName>r</p:attrName>
                                        </p:attrNameLst>
                                      </p:cBhvr>
                                    </p:animRot>
                                    <p:animRot by="-240000">
                                      <p:cBhvr>
                                        <p:cTn id="13" dur="200" fill="hold">
                                          <p:stCondLst>
                                            <p:cond delay="200"/>
                                          </p:stCondLst>
                                        </p:cTn>
                                        <p:tgtEl>
                                          <p:spTgt spid="17"/>
                                        </p:tgtEl>
                                        <p:attrNameLst>
                                          <p:attrName>r</p:attrName>
                                        </p:attrNameLst>
                                      </p:cBhvr>
                                    </p:animRot>
                                    <p:animRot by="240000">
                                      <p:cBhvr>
                                        <p:cTn id="14" dur="200" fill="hold">
                                          <p:stCondLst>
                                            <p:cond delay="400"/>
                                          </p:stCondLst>
                                        </p:cTn>
                                        <p:tgtEl>
                                          <p:spTgt spid="17"/>
                                        </p:tgtEl>
                                        <p:attrNameLst>
                                          <p:attrName>r</p:attrName>
                                        </p:attrNameLst>
                                      </p:cBhvr>
                                    </p:animRot>
                                    <p:animRot by="-240000">
                                      <p:cBhvr>
                                        <p:cTn id="15" dur="200" fill="hold">
                                          <p:stCondLst>
                                            <p:cond delay="600"/>
                                          </p:stCondLst>
                                        </p:cTn>
                                        <p:tgtEl>
                                          <p:spTgt spid="17"/>
                                        </p:tgtEl>
                                        <p:attrNameLst>
                                          <p:attrName>r</p:attrName>
                                        </p:attrNameLst>
                                      </p:cBhvr>
                                    </p:animRot>
                                    <p:animRot by="120000">
                                      <p:cBhvr>
                                        <p:cTn id="16" dur="200" fill="hold">
                                          <p:stCondLst>
                                            <p:cond delay="800"/>
                                          </p:stCondLst>
                                        </p:cTn>
                                        <p:tgtEl>
                                          <p:spTgt spid="17"/>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15"/>
                                        </p:tgtEl>
                                        <p:attrNameLst>
                                          <p:attrName>r</p:attrName>
                                        </p:attrNameLst>
                                      </p:cBhvr>
                                    </p:animRot>
                                    <p:animRot by="-240000">
                                      <p:cBhvr>
                                        <p:cTn id="19" dur="200" fill="hold">
                                          <p:stCondLst>
                                            <p:cond delay="200"/>
                                          </p:stCondLst>
                                        </p:cTn>
                                        <p:tgtEl>
                                          <p:spTgt spid="15"/>
                                        </p:tgtEl>
                                        <p:attrNameLst>
                                          <p:attrName>r</p:attrName>
                                        </p:attrNameLst>
                                      </p:cBhvr>
                                    </p:animRot>
                                    <p:animRot by="240000">
                                      <p:cBhvr>
                                        <p:cTn id="20" dur="200" fill="hold">
                                          <p:stCondLst>
                                            <p:cond delay="400"/>
                                          </p:stCondLst>
                                        </p:cTn>
                                        <p:tgtEl>
                                          <p:spTgt spid="15"/>
                                        </p:tgtEl>
                                        <p:attrNameLst>
                                          <p:attrName>r</p:attrName>
                                        </p:attrNameLst>
                                      </p:cBhvr>
                                    </p:animRot>
                                    <p:animRot by="-240000">
                                      <p:cBhvr>
                                        <p:cTn id="21" dur="200" fill="hold">
                                          <p:stCondLst>
                                            <p:cond delay="600"/>
                                          </p:stCondLst>
                                        </p:cTn>
                                        <p:tgtEl>
                                          <p:spTgt spid="15"/>
                                        </p:tgtEl>
                                        <p:attrNameLst>
                                          <p:attrName>r</p:attrName>
                                        </p:attrNameLst>
                                      </p:cBhvr>
                                    </p:animRot>
                                    <p:animRot by="120000">
                                      <p:cBhvr>
                                        <p:cTn id="22" dur="200" fill="hold">
                                          <p:stCondLst>
                                            <p:cond delay="800"/>
                                          </p:stCondLst>
                                        </p:cTn>
                                        <p:tgtEl>
                                          <p:spTgt spid="15"/>
                                        </p:tgtEl>
                                        <p:attrNameLst>
                                          <p:attrName>r</p:attrName>
                                        </p:attrNameLst>
                                      </p:cBhvr>
                                    </p:animRot>
                                  </p:childTnLst>
                                </p:cTn>
                              </p:par>
                              <p:par>
                                <p:cTn id="23" presetID="32" presetClass="emph" presetSubtype="0" fill="hold" nodeType="withEffect">
                                  <p:stCondLst>
                                    <p:cond delay="0"/>
                                  </p:stCondLst>
                                  <p:childTnLst>
                                    <p:animRot by="120000">
                                      <p:cBhvr>
                                        <p:cTn id="24" dur="100" fill="hold">
                                          <p:stCondLst>
                                            <p:cond delay="0"/>
                                          </p:stCondLst>
                                        </p:cTn>
                                        <p:tgtEl>
                                          <p:spTgt spid="12"/>
                                        </p:tgtEl>
                                        <p:attrNameLst>
                                          <p:attrName>r</p:attrName>
                                        </p:attrNameLst>
                                      </p:cBhvr>
                                    </p:animRot>
                                    <p:animRot by="-240000">
                                      <p:cBhvr>
                                        <p:cTn id="25" dur="200" fill="hold">
                                          <p:stCondLst>
                                            <p:cond delay="200"/>
                                          </p:stCondLst>
                                        </p:cTn>
                                        <p:tgtEl>
                                          <p:spTgt spid="12"/>
                                        </p:tgtEl>
                                        <p:attrNameLst>
                                          <p:attrName>r</p:attrName>
                                        </p:attrNameLst>
                                      </p:cBhvr>
                                    </p:animRot>
                                    <p:animRot by="240000">
                                      <p:cBhvr>
                                        <p:cTn id="26" dur="200" fill="hold">
                                          <p:stCondLst>
                                            <p:cond delay="400"/>
                                          </p:stCondLst>
                                        </p:cTn>
                                        <p:tgtEl>
                                          <p:spTgt spid="12"/>
                                        </p:tgtEl>
                                        <p:attrNameLst>
                                          <p:attrName>r</p:attrName>
                                        </p:attrNameLst>
                                      </p:cBhvr>
                                    </p:animRot>
                                    <p:animRot by="-240000">
                                      <p:cBhvr>
                                        <p:cTn id="27" dur="200" fill="hold">
                                          <p:stCondLst>
                                            <p:cond delay="600"/>
                                          </p:stCondLst>
                                        </p:cTn>
                                        <p:tgtEl>
                                          <p:spTgt spid="12"/>
                                        </p:tgtEl>
                                        <p:attrNameLst>
                                          <p:attrName>r</p:attrName>
                                        </p:attrNameLst>
                                      </p:cBhvr>
                                    </p:animRot>
                                    <p:animRot by="120000">
                                      <p:cBhvr>
                                        <p:cTn id="28" dur="200" fill="hold">
                                          <p:stCondLst>
                                            <p:cond delay="800"/>
                                          </p:stCondLst>
                                        </p:cTn>
                                        <p:tgtEl>
                                          <p:spTgt spid="12"/>
                                        </p:tgtEl>
                                        <p:attrNameLst>
                                          <p:attrName>r</p:attrName>
                                        </p:attrNameLst>
                                      </p:cBhvr>
                                    </p:animRo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8" presetClass="emph" presetSubtype="0" fill="hold" nodeType="withEffect">
                                  <p:stCondLst>
                                    <p:cond delay="0"/>
                                  </p:stCondLst>
                                  <p:childTnLst>
                                    <p:animRot by="21600000">
                                      <p:cBhvr>
                                        <p:cTn id="36" dur="2000" fill="hold"/>
                                        <p:tgtEl>
                                          <p:spTgt spid="8"/>
                                        </p:tgtEl>
                                        <p:attrNameLst>
                                          <p:attrName>r</p:attrName>
                                        </p:attrNameLst>
                                      </p:cBhvr>
                                    </p:animRot>
                                  </p:childTnLst>
                                </p:cTn>
                              </p:par>
                              <p:par>
                                <p:cTn id="37" presetID="8" presetClass="emph" presetSubtype="0" fill="hold" nodeType="withEffect">
                                  <p:stCondLst>
                                    <p:cond delay="0"/>
                                  </p:stCondLst>
                                  <p:childTnLst>
                                    <p:animRot by="21600000">
                                      <p:cBhvr>
                                        <p:cTn id="38" dur="2000" fill="hold"/>
                                        <p:tgtEl>
                                          <p:spTgt spid="4"/>
                                        </p:tgtEl>
                                        <p:attrNameLst>
                                          <p:attrName>r</p:attrName>
                                        </p:attrNameLst>
                                      </p:cBhvr>
                                    </p:animRot>
                                  </p:childTnLst>
                                </p:cTn>
                              </p:par>
                            </p:childTnLst>
                          </p:cTn>
                        </p:par>
                        <p:par>
                          <p:cTn id="39" fill="hold">
                            <p:stCondLst>
                              <p:cond delay="2000"/>
                            </p:stCondLst>
                            <p:childTnLst>
                              <p:par>
                                <p:cTn id="40" presetID="2" presetClass="entr" presetSubtype="4"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childTnLst>
                          </p:cTn>
                        </p:par>
                        <p:par>
                          <p:cTn id="44" fill="hold">
                            <p:stCondLst>
                              <p:cond delay="2500"/>
                            </p:stCondLst>
                            <p:childTnLst>
                              <p:par>
                                <p:cTn id="45" presetID="2" presetClass="entr" presetSubtype="4"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1272</Words>
  <Application>Microsoft Office PowerPoint</Application>
  <PresentationFormat>Personalizado</PresentationFormat>
  <Paragraphs>117</Paragraphs>
  <Slides>29</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29</vt:i4>
      </vt:variant>
    </vt:vector>
  </HeadingPairs>
  <TitlesOfParts>
    <vt:vector size="40" baseType="lpstr">
      <vt:lpstr>Palatino Linotype</vt:lpstr>
      <vt:lpstr>Arimo Italics</vt:lpstr>
      <vt:lpstr>Calibri</vt:lpstr>
      <vt:lpstr>Poppins Light Italics</vt:lpstr>
      <vt:lpstr>Poppins Bold Italics</vt:lpstr>
      <vt:lpstr>Arimo Bold Italics</vt:lpstr>
      <vt:lpstr>Poppins Bold</vt:lpstr>
      <vt:lpstr>Arial</vt:lpstr>
      <vt:lpstr>Poppins Light</vt:lpstr>
      <vt:lpstr>Poppins Bold Bold Italics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Negro, Blanco y Rosa Geométrico Computación Tarjeta Personal Horizontal</dc:title>
  <cp:lastModifiedBy>morochas</cp:lastModifiedBy>
  <cp:revision>8</cp:revision>
  <dcterms:created xsi:type="dcterms:W3CDTF">2006-08-16T00:00:00Z</dcterms:created>
  <dcterms:modified xsi:type="dcterms:W3CDTF">2022-06-23T05:01:17Z</dcterms:modified>
  <dc:identifier>DAFBV-ivoXQ</dc:identifier>
</cp:coreProperties>
</file>